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70" r:id="rId3"/>
    <p:sldId id="266" r:id="rId4"/>
    <p:sldId id="267" r:id="rId5"/>
    <p:sldId id="265" r:id="rId6"/>
    <p:sldId id="277" r:id="rId7"/>
    <p:sldId id="279" r:id="rId8"/>
    <p:sldId id="278" r:id="rId9"/>
    <p:sldId id="280" r:id="rId10"/>
  </p:sldIdLst>
  <p:sldSz cx="9144000" cy="6858000" type="screen4x3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6" autoAdjust="0"/>
    <p:restoredTop sz="94702" autoAdjust="0"/>
  </p:normalViewPr>
  <p:slideViewPr>
    <p:cSldViewPr snapToGrid="0" snapToObjects="1" showGuides="1">
      <p:cViewPr varScale="1">
        <p:scale>
          <a:sx n="154" d="100"/>
          <a:sy n="154" d="100"/>
        </p:scale>
        <p:origin x="216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CE331-1379-D44B-85DF-BE4DA6DAEFD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67263"/>
            <a:ext cx="541655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F819-E55F-C946-AB97-9FA4B8949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8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6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0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1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5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4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7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2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B804-5FB3-7A49-9624-81ED8DCE45A3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D952C-C252-374E-B910-23ED2136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9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8">
            <a:extLst>
              <a:ext uri="{FF2B5EF4-FFF2-40B4-BE49-F238E27FC236}">
                <a16:creationId xmlns:a16="http://schemas.microsoft.com/office/drawing/2014/main" id="{7316D007-9982-457C-8DD8-200A510E25B4}"/>
              </a:ext>
            </a:extLst>
          </p:cNvPr>
          <p:cNvSpPr/>
          <p:nvPr/>
        </p:nvSpPr>
        <p:spPr>
          <a:xfrm>
            <a:off x="2073842" y="4544724"/>
            <a:ext cx="1296000" cy="486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Sec Garrison</a:t>
            </a:r>
          </a:p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Gary Welch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C8B0BE7-7B10-BE42-BDBA-19EE446B2817}"/>
              </a:ext>
            </a:extLst>
          </p:cNvPr>
          <p:cNvSpPr/>
          <p:nvPr/>
        </p:nvSpPr>
        <p:spPr>
          <a:xfrm>
            <a:off x="635063" y="3613925"/>
            <a:ext cx="1296000" cy="486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Sec Premiership</a:t>
            </a:r>
          </a:p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Abel Mataitini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249E506-65EE-664E-9FA7-974EB90BB8C9}"/>
              </a:ext>
            </a:extLst>
          </p:cNvPr>
          <p:cNvSpPr/>
          <p:nvPr/>
        </p:nvSpPr>
        <p:spPr>
          <a:xfrm>
            <a:off x="4104090" y="2985829"/>
            <a:ext cx="1296000" cy="486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Chairman Men’s </a:t>
            </a:r>
          </a:p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Giles Malec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6C50473-5045-C847-BEA9-6B1C7829EF39}"/>
              </a:ext>
            </a:extLst>
          </p:cNvPr>
          <p:cNvSpPr/>
          <p:nvPr/>
        </p:nvSpPr>
        <p:spPr>
          <a:xfrm>
            <a:off x="4748997" y="1701502"/>
            <a:ext cx="1822143" cy="45484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cs typeface="Arial" panose="020B0604020202020204" pitchFamily="34" charset="0"/>
              </a:rPr>
              <a:t>Secretary Community Competitions</a:t>
            </a:r>
          </a:p>
          <a:p>
            <a:pPr algn="ctr"/>
            <a:r>
              <a:rPr lang="en-US" sz="825" b="1" dirty="0">
                <a:cs typeface="Arial" panose="020B0604020202020204" pitchFamily="34" charset="0"/>
              </a:rPr>
              <a:t>Andy Bennett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6887FD6-BCB7-7E46-A895-41D8D8DFC48B}"/>
              </a:ext>
            </a:extLst>
          </p:cNvPr>
          <p:cNvSpPr/>
          <p:nvPr/>
        </p:nvSpPr>
        <p:spPr>
          <a:xfrm>
            <a:off x="628682" y="3007390"/>
            <a:ext cx="1296000" cy="486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Chairman</a:t>
            </a:r>
          </a:p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Marc Wilding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26735FD-BA31-3A4D-ACC1-71FCB9691B83}"/>
              </a:ext>
            </a:extLst>
          </p:cNvPr>
          <p:cNvSpPr/>
          <p:nvPr/>
        </p:nvSpPr>
        <p:spPr>
          <a:xfrm>
            <a:off x="2080222" y="3885981"/>
            <a:ext cx="1296000" cy="486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Chairman</a:t>
            </a:r>
          </a:p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Tim Jones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2A4A50A-8FF8-6E4A-8E9D-D1D0C8D96B01}"/>
              </a:ext>
            </a:extLst>
          </p:cNvPr>
          <p:cNvSpPr/>
          <p:nvPr/>
        </p:nvSpPr>
        <p:spPr>
          <a:xfrm>
            <a:off x="650803" y="4183368"/>
            <a:ext cx="1296000" cy="486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Sec Championship 1</a:t>
            </a:r>
          </a:p>
          <a:p>
            <a:pPr algn="ctr"/>
            <a:r>
              <a:rPr lang="en-US" sz="825" b="1" dirty="0" err="1">
                <a:solidFill>
                  <a:schemeClr val="tx1"/>
                </a:solidFill>
                <a:cs typeface="Arial" panose="020B0604020202020204" pitchFamily="34" charset="0"/>
              </a:rPr>
              <a:t>Jase</a:t>
            </a:r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 Lowe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EB35D96-B725-754E-9E65-2ACAB491E525}"/>
              </a:ext>
            </a:extLst>
          </p:cNvPr>
          <p:cNvSpPr/>
          <p:nvPr/>
        </p:nvSpPr>
        <p:spPr>
          <a:xfrm>
            <a:off x="2728222" y="1691176"/>
            <a:ext cx="1666782" cy="4548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cs typeface="Arial" panose="020B0604020202020204" pitchFamily="34" charset="0"/>
              </a:rPr>
              <a:t>Secretary RFU GMS</a:t>
            </a:r>
          </a:p>
          <a:p>
            <a:pPr algn="ctr"/>
            <a:r>
              <a:rPr lang="en-US" sz="825" b="1" dirty="0">
                <a:cs typeface="Arial" panose="020B0604020202020204" pitchFamily="34" charset="0"/>
              </a:rPr>
              <a:t>Charles Bromley Gardner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1F903B9-8CD8-5241-8834-9DE875347CBF}"/>
              </a:ext>
            </a:extLst>
          </p:cNvPr>
          <p:cNvSpPr/>
          <p:nvPr/>
        </p:nvSpPr>
        <p:spPr>
          <a:xfrm>
            <a:off x="4086168" y="3599688"/>
            <a:ext cx="1296000" cy="486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Sec Men’s Corps</a:t>
            </a:r>
          </a:p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Robbie Draper </a:t>
            </a:r>
          </a:p>
        </p:txBody>
      </p:sp>
      <p:sp>
        <p:nvSpPr>
          <p:cNvPr id="14" name="Rounded Rectangle 12">
            <a:extLst>
              <a:ext uri="{FF2B5EF4-FFF2-40B4-BE49-F238E27FC236}">
                <a16:creationId xmlns:a16="http://schemas.microsoft.com/office/drawing/2014/main" id="{0518EDFD-7236-4189-A400-2909B2332503}"/>
              </a:ext>
            </a:extLst>
          </p:cNvPr>
          <p:cNvSpPr/>
          <p:nvPr/>
        </p:nvSpPr>
        <p:spPr>
          <a:xfrm>
            <a:off x="4097965" y="4241532"/>
            <a:ext cx="1296000" cy="486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Sec Masters</a:t>
            </a:r>
          </a:p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Scottie Rankin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8058C4-BC95-134D-9EB9-5A0180427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715" y="343306"/>
            <a:ext cx="7886700" cy="57388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+mn-lt"/>
              </a:rPr>
              <a:t>ARU COMMUNITY ADMINISTRATORS 2019 - 2020 SEASON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4660E7B-94AD-EE4E-9DFF-780FA57EE012}"/>
              </a:ext>
            </a:extLst>
          </p:cNvPr>
          <p:cNvSpPr/>
          <p:nvPr/>
        </p:nvSpPr>
        <p:spPr>
          <a:xfrm>
            <a:off x="3963879" y="1120945"/>
            <a:ext cx="1145219" cy="45484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cs typeface="Arial" panose="020B0604020202020204" pitchFamily="34" charset="0"/>
              </a:rPr>
              <a:t>Director</a:t>
            </a:r>
          </a:p>
          <a:p>
            <a:pPr algn="ctr"/>
            <a:r>
              <a:rPr lang="en-US" sz="825" b="1" dirty="0">
                <a:cs typeface="Arial" panose="020B0604020202020204" pitchFamily="34" charset="0"/>
              </a:rPr>
              <a:t>James Cook</a:t>
            </a:r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id="{D4379931-C435-4806-B381-DD2D3BA58774}"/>
              </a:ext>
            </a:extLst>
          </p:cNvPr>
          <p:cNvSpPr/>
          <p:nvPr/>
        </p:nvSpPr>
        <p:spPr>
          <a:xfrm>
            <a:off x="650803" y="4788308"/>
            <a:ext cx="1296000" cy="486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Sec Championship 2</a:t>
            </a:r>
          </a:p>
          <a:p>
            <a:pPr algn="ctr"/>
            <a:r>
              <a:rPr lang="en-GB" sz="825" b="1" dirty="0">
                <a:solidFill>
                  <a:schemeClr val="tx1"/>
                </a:solidFill>
                <a:cs typeface="Arial" panose="020B0604020202020204" pitchFamily="34" charset="0"/>
              </a:rPr>
              <a:t>Del Tickner</a:t>
            </a:r>
            <a:endParaRPr lang="en-US" sz="825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Rounded Rectangle 9">
            <a:extLst>
              <a:ext uri="{FF2B5EF4-FFF2-40B4-BE49-F238E27FC236}">
                <a16:creationId xmlns:a16="http://schemas.microsoft.com/office/drawing/2014/main" id="{51C1681B-C87E-4C05-BDA4-C045F4639D73}"/>
              </a:ext>
            </a:extLst>
          </p:cNvPr>
          <p:cNvSpPr/>
          <p:nvPr/>
        </p:nvSpPr>
        <p:spPr>
          <a:xfrm>
            <a:off x="635063" y="5409446"/>
            <a:ext cx="1296000" cy="486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  <a:cs typeface="Arial" panose="020B0604020202020204" pitchFamily="34" charset="0"/>
              </a:rPr>
              <a:t>Fixture Exchange</a:t>
            </a:r>
          </a:p>
          <a:p>
            <a:pPr algn="ctr"/>
            <a:r>
              <a:rPr lang="en-GB" sz="825" b="1" dirty="0">
                <a:solidFill>
                  <a:schemeClr val="tx1"/>
                </a:solidFill>
                <a:cs typeface="Arial" panose="020B0604020202020204" pitchFamily="34" charset="0"/>
              </a:rPr>
              <a:t>Scott McWilliam </a:t>
            </a:r>
            <a:endParaRPr lang="en-US" sz="825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Rounded Rectangle 12">
            <a:extLst>
              <a:ext uri="{FF2B5EF4-FFF2-40B4-BE49-F238E27FC236}">
                <a16:creationId xmlns:a16="http://schemas.microsoft.com/office/drawing/2014/main" id="{58C39927-C86F-48F0-8833-8C292B4B031D}"/>
              </a:ext>
            </a:extLst>
          </p:cNvPr>
          <p:cNvSpPr/>
          <p:nvPr/>
        </p:nvSpPr>
        <p:spPr>
          <a:xfrm>
            <a:off x="5735032" y="2983491"/>
            <a:ext cx="1296000" cy="486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25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Chairman Women’s </a:t>
            </a:r>
          </a:p>
          <a:p>
            <a:pPr algn="ctr"/>
            <a:r>
              <a:rPr lang="en-GB" sz="825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Jules </a:t>
            </a:r>
            <a:r>
              <a:rPr lang="en-GB" sz="825" b="1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Parke</a:t>
            </a:r>
            <a:r>
              <a:rPr lang="en-GB" sz="825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-Robinson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71729724-722D-451F-8AE1-DBD47C02CCA9}"/>
              </a:ext>
            </a:extLst>
          </p:cNvPr>
          <p:cNvSpPr txBox="1">
            <a:spLocks/>
          </p:cNvSpPr>
          <p:nvPr/>
        </p:nvSpPr>
        <p:spPr>
          <a:xfrm>
            <a:off x="7483283" y="6340615"/>
            <a:ext cx="1540934" cy="174079"/>
          </a:xfrm>
          <a:prstGeom prst="rect">
            <a:avLst/>
          </a:prstGeom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88" b="1" dirty="0">
                <a:solidFill>
                  <a:srgbClr val="FF0000"/>
                </a:solidFill>
              </a:rPr>
              <a:t>As at 11 June 19</a:t>
            </a:r>
          </a:p>
        </p:txBody>
      </p:sp>
      <p:sp>
        <p:nvSpPr>
          <p:cNvPr id="33" name="Rounded Rectangle 7"/>
          <p:cNvSpPr/>
          <p:nvPr/>
        </p:nvSpPr>
        <p:spPr>
          <a:xfrm>
            <a:off x="635063" y="2428694"/>
            <a:ext cx="1296000" cy="486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bg1"/>
                </a:solidFill>
                <a:cs typeface="Arial" panose="020B0604020202020204" pitchFamily="34" charset="0"/>
              </a:rPr>
              <a:t>UNIT</a:t>
            </a:r>
          </a:p>
        </p:txBody>
      </p:sp>
      <p:sp>
        <p:nvSpPr>
          <p:cNvPr id="34" name="Rounded Rectangle 5"/>
          <p:cNvSpPr/>
          <p:nvPr/>
        </p:nvSpPr>
        <p:spPr>
          <a:xfrm>
            <a:off x="4863124" y="2431120"/>
            <a:ext cx="1296000" cy="486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bg1"/>
                </a:solidFill>
                <a:cs typeface="Arial" panose="020B0604020202020204" pitchFamily="34" charset="0"/>
              </a:rPr>
              <a:t>CORPS</a:t>
            </a:r>
          </a:p>
        </p:txBody>
      </p:sp>
      <p:sp>
        <p:nvSpPr>
          <p:cNvPr id="35" name="Rounded Rectangle 8"/>
          <p:cNvSpPr/>
          <p:nvPr/>
        </p:nvSpPr>
        <p:spPr>
          <a:xfrm>
            <a:off x="2073842" y="3265047"/>
            <a:ext cx="1296000" cy="486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bg1"/>
                </a:solidFill>
                <a:cs typeface="Arial" panose="020B0604020202020204" pitchFamily="34" charset="0"/>
              </a:rPr>
              <a:t>GARRISON</a:t>
            </a:r>
          </a:p>
        </p:txBody>
      </p:sp>
      <p:sp>
        <p:nvSpPr>
          <p:cNvPr id="38" name="Rounded Rectangle 12">
            <a:extLst>
              <a:ext uri="{FF2B5EF4-FFF2-40B4-BE49-F238E27FC236}">
                <a16:creationId xmlns:a16="http://schemas.microsoft.com/office/drawing/2014/main" id="{2242F9B4-F992-ED44-B010-6587134B9193}"/>
              </a:ext>
            </a:extLst>
          </p:cNvPr>
          <p:cNvSpPr/>
          <p:nvPr/>
        </p:nvSpPr>
        <p:spPr>
          <a:xfrm>
            <a:off x="7483283" y="3022047"/>
            <a:ext cx="1296000" cy="4860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25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Chairman Community 7s</a:t>
            </a:r>
          </a:p>
          <a:p>
            <a:pPr algn="ctr"/>
            <a:r>
              <a:rPr lang="en-GB" sz="825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Jeff Howard</a:t>
            </a:r>
          </a:p>
        </p:txBody>
      </p:sp>
      <p:sp>
        <p:nvSpPr>
          <p:cNvPr id="40" name="Rounded Rectangle 12">
            <a:extLst>
              <a:ext uri="{FF2B5EF4-FFF2-40B4-BE49-F238E27FC236}">
                <a16:creationId xmlns:a16="http://schemas.microsoft.com/office/drawing/2014/main" id="{35EC0A05-17C7-FA4F-88B4-489526D4DDAC}"/>
              </a:ext>
            </a:extLst>
          </p:cNvPr>
          <p:cNvSpPr/>
          <p:nvPr/>
        </p:nvSpPr>
        <p:spPr>
          <a:xfrm>
            <a:off x="5735032" y="3648747"/>
            <a:ext cx="1296000" cy="486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25" b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Sec Women's </a:t>
            </a:r>
            <a:r>
              <a:rPr lang="en-GB" sz="825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Corps</a:t>
            </a:r>
          </a:p>
          <a:p>
            <a:pPr algn="ctr"/>
            <a:r>
              <a:rPr lang="en-GB" sz="825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Wanda </a:t>
            </a:r>
            <a:r>
              <a:rPr lang="en-GB" sz="825" b="1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Barkess</a:t>
            </a:r>
            <a:endParaRPr lang="en-GB" sz="825" b="1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ounded Rectangle 12">
            <a:extLst>
              <a:ext uri="{FF2B5EF4-FFF2-40B4-BE49-F238E27FC236}">
                <a16:creationId xmlns:a16="http://schemas.microsoft.com/office/drawing/2014/main" id="{CC01098B-2603-FC4D-8A02-3904E61D6666}"/>
              </a:ext>
            </a:extLst>
          </p:cNvPr>
          <p:cNvSpPr/>
          <p:nvPr/>
        </p:nvSpPr>
        <p:spPr>
          <a:xfrm>
            <a:off x="7486413" y="2428694"/>
            <a:ext cx="1296000" cy="4860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25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SEVENS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668029DE-6508-ED42-BCC4-DD4D24AFB08B}"/>
              </a:ext>
            </a:extLst>
          </p:cNvPr>
          <p:cNvSpPr/>
          <p:nvPr/>
        </p:nvSpPr>
        <p:spPr>
          <a:xfrm>
            <a:off x="7483283" y="3669009"/>
            <a:ext cx="1296000" cy="4860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25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Manager Community 7s</a:t>
            </a:r>
          </a:p>
          <a:p>
            <a:pPr algn="ctr"/>
            <a:r>
              <a:rPr lang="en-GB" sz="825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James Robinson</a:t>
            </a:r>
          </a:p>
        </p:txBody>
      </p:sp>
    </p:spTree>
    <p:extLst>
      <p:ext uri="{BB962C8B-B14F-4D97-AF65-F5344CB8AC3E}">
        <p14:creationId xmlns:p14="http://schemas.microsoft.com/office/powerpoint/2010/main" val="350576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B77E-E137-0E48-882B-2D330707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Corps Men’s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EC71-1CA1-7A43-8224-14B52B5A47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Overall little change</a:t>
            </a:r>
          </a:p>
          <a:p>
            <a:r>
              <a:rPr lang="en-US" sz="1600" dirty="0"/>
              <a:t>Fixtures to rotate better – we need to rotate fixtures like the 6 Nations</a:t>
            </a:r>
          </a:p>
          <a:p>
            <a:r>
              <a:rPr lang="en-US" sz="1600" dirty="0"/>
              <a:t>Men’s fixtures to match women’s home hosts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RLC v REME to be Corps 5</a:t>
            </a:r>
          </a:p>
          <a:p>
            <a:r>
              <a:rPr lang="en-US" sz="1600" dirty="0">
                <a:solidFill>
                  <a:srgbClr val="FF0000"/>
                </a:solidFill>
              </a:rPr>
              <a:t>RE v RA to be Corps 5</a:t>
            </a:r>
          </a:p>
          <a:p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2BC95-7C77-9A44-8243-C5D79FA5BF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Preparation for season 20-21 split into 3 leagues of 4 playing home and away</a:t>
            </a:r>
          </a:p>
          <a:p>
            <a:endParaRPr lang="en-US" sz="1600" dirty="0"/>
          </a:p>
          <a:p>
            <a:r>
              <a:rPr lang="en-US" sz="1600" dirty="0"/>
              <a:t>Fixtures to be placed in Regt Cols outlook diary</a:t>
            </a:r>
          </a:p>
          <a:p>
            <a:endParaRPr lang="en-US" sz="1600" dirty="0"/>
          </a:p>
          <a:p>
            <a:r>
              <a:rPr lang="en-US" sz="1600" dirty="0"/>
              <a:t>Future inclusion of Royal Marines, &amp; RAF Stations to be investigated (again)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5739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B77E-E137-0E48-882B-2D330707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Corps Women’s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EC71-1CA1-7A43-8224-14B52B5A47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Corps </a:t>
            </a:r>
            <a:r>
              <a:rPr lang="en-US" sz="1600" dirty="0" err="1"/>
              <a:t>Xs</a:t>
            </a:r>
            <a:r>
              <a:rPr lang="en-US" sz="1600" dirty="0"/>
              <a:t> Aldershot </a:t>
            </a:r>
            <a:r>
              <a:rPr lang="mr-IN" sz="1600" dirty="0"/>
              <a:t>–</a:t>
            </a:r>
            <a:r>
              <a:rPr lang="en-US" sz="1600" dirty="0"/>
              <a:t> 11 Sep 19</a:t>
            </a:r>
          </a:p>
          <a:p>
            <a:r>
              <a:rPr lang="en-US" sz="1600" dirty="0"/>
              <a:t>Corps 1 – RA – 24-25 Sep 19</a:t>
            </a:r>
          </a:p>
          <a:p>
            <a:r>
              <a:rPr lang="en-US" sz="1600" dirty="0"/>
              <a:t>Corps 2 – RLC – 22-23 Oct 19 </a:t>
            </a:r>
          </a:p>
          <a:p>
            <a:r>
              <a:rPr lang="en-US" sz="1600" dirty="0"/>
              <a:t>Corps 3 – AMS– 12-13 Nov 19  </a:t>
            </a:r>
          </a:p>
          <a:p>
            <a:r>
              <a:rPr lang="en-US" sz="1600" dirty="0"/>
              <a:t>Corps 4 – AGC – 3-4 Dec 19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RA, RLC, REME, AGC, &amp; AMS expected to field a complete XV, everyone else for the play Barbarians XV </a:t>
            </a:r>
          </a:p>
          <a:p>
            <a:r>
              <a:rPr lang="en-US" sz="1600" dirty="0"/>
              <a:t>Hosting Corps to confirm location</a:t>
            </a:r>
          </a:p>
          <a:p>
            <a:r>
              <a:rPr lang="en-US" sz="1600" dirty="0"/>
              <a:t>Each Women’s fixture is 2 day (</a:t>
            </a:r>
            <a:r>
              <a:rPr lang="en-US" sz="1600" dirty="0" err="1"/>
              <a:t>accomm</a:t>
            </a:r>
            <a:r>
              <a:rPr lang="en-US" sz="1600" dirty="0"/>
              <a:t> required)</a:t>
            </a:r>
          </a:p>
          <a:p>
            <a:r>
              <a:rPr lang="en-US" sz="1600" dirty="0"/>
              <a:t>POT 16 Eligible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2BC95-7C77-9A44-8243-C5D79FA5BF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Army players </a:t>
            </a:r>
            <a:r>
              <a:rPr lang="en-US" sz="1600" u="sng" dirty="0">
                <a:solidFill>
                  <a:srgbClr val="FF0000"/>
                </a:solidFill>
              </a:rPr>
              <a:t>must</a:t>
            </a:r>
            <a:r>
              <a:rPr lang="en-US" sz="1600" dirty="0">
                <a:solidFill>
                  <a:srgbClr val="FF0000"/>
                </a:solidFill>
              </a:rPr>
              <a:t> participate</a:t>
            </a:r>
          </a:p>
          <a:p>
            <a:r>
              <a:rPr lang="en-US" sz="1600" dirty="0"/>
              <a:t>Hosting Corps to deliver what is planned by J P-R and WB</a:t>
            </a:r>
          </a:p>
          <a:p>
            <a:r>
              <a:rPr lang="en-US" sz="1600" dirty="0"/>
              <a:t>Fixtures to be placed in Regt Cols outlook diary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Black Women’s neutral strip required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9178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B77E-E137-0E48-882B-2D330707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Corps Master’s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EC71-1CA1-7A43-8224-14B52B5A47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Over </a:t>
            </a:r>
            <a:r>
              <a:rPr lang="en-US" sz="1600" u="sng" dirty="0"/>
              <a:t>35s</a:t>
            </a:r>
            <a:r>
              <a:rPr lang="en-US" sz="1600" dirty="0"/>
              <a:t> on 1 Sep 19</a:t>
            </a:r>
          </a:p>
          <a:p>
            <a:r>
              <a:rPr lang="en-US" sz="1600" dirty="0"/>
              <a:t>35 mins each way</a:t>
            </a:r>
          </a:p>
          <a:p>
            <a:r>
              <a:rPr lang="en-US" sz="1600" dirty="0"/>
              <a:t>Rolling subs</a:t>
            </a:r>
          </a:p>
          <a:p>
            <a:r>
              <a:rPr lang="en-US" sz="1600" dirty="0"/>
              <a:t>Play on same days as Corps dates</a:t>
            </a:r>
          </a:p>
          <a:p>
            <a:r>
              <a:rPr lang="en-US" sz="1600" dirty="0"/>
              <a:t>RA, RE, RLC &amp; REME to play</a:t>
            </a:r>
          </a:p>
          <a:p>
            <a:r>
              <a:rPr lang="en-US" sz="1600" dirty="0"/>
              <a:t>1200 KOs</a:t>
            </a:r>
          </a:p>
          <a:p>
            <a:r>
              <a:rPr lang="en-US" sz="1600" dirty="0"/>
              <a:t>Final on Corps finals day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9669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B77E-E137-0E48-882B-2D330707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Development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EC71-1CA1-7A43-8224-14B52B5A4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684840" cy="4351338"/>
          </a:xfrm>
        </p:spPr>
        <p:txBody>
          <a:bodyPr>
            <a:normAutofit/>
          </a:bodyPr>
          <a:lstStyle/>
          <a:p>
            <a:r>
              <a:rPr lang="en-US" sz="1600" dirty="0"/>
              <a:t>RA, RE, REME, R Sigs, &amp; RLC </a:t>
            </a:r>
          </a:p>
          <a:p>
            <a:r>
              <a:rPr lang="en-US" sz="1600" dirty="0"/>
              <a:t>Only those who have played 3 Corps games or less in last 3 seasons</a:t>
            </a:r>
          </a:p>
          <a:p>
            <a:r>
              <a:rPr lang="en-US" sz="1600" dirty="0"/>
              <a:t>Deliberately clashes with Army fixtures</a:t>
            </a:r>
          </a:p>
          <a:p>
            <a:r>
              <a:rPr lang="en-US" sz="1600" dirty="0"/>
              <a:t>1900 KOs, meet / train on single day</a:t>
            </a:r>
          </a:p>
          <a:p>
            <a:r>
              <a:rPr lang="en-US" sz="1600" dirty="0"/>
              <a:t>Rolling subs allowed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Proposed dates as:</a:t>
            </a:r>
          </a:p>
          <a:p>
            <a:pPr lvl="1"/>
            <a:r>
              <a:rPr lang="en-US" sz="1600" dirty="0"/>
              <a:t>Wed 25 Mar 20</a:t>
            </a:r>
          </a:p>
          <a:p>
            <a:pPr lvl="1"/>
            <a:r>
              <a:rPr lang="en-US" sz="1600" dirty="0"/>
              <a:t>Wed 15 Apr 20</a:t>
            </a:r>
          </a:p>
          <a:p>
            <a:pPr lvl="1"/>
            <a:r>
              <a:rPr lang="en-US" sz="1600" dirty="0"/>
              <a:t>Wed 29 Apr 20 </a:t>
            </a:r>
          </a:p>
          <a:p>
            <a:pPr lvl="1"/>
            <a:r>
              <a:rPr lang="en-US" sz="1600" dirty="0"/>
              <a:t>Wed 13 May 20</a:t>
            </a:r>
          </a:p>
        </p:txBody>
      </p:sp>
    </p:spTree>
    <p:extLst>
      <p:ext uri="{BB962C8B-B14F-4D97-AF65-F5344CB8AC3E}">
        <p14:creationId xmlns:p14="http://schemas.microsoft.com/office/powerpoint/2010/main" val="45784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B77E-E137-0E48-882B-2D330707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Community 7s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EC71-1CA1-7A43-8224-14B52B5A4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684840" cy="4351338"/>
          </a:xfrm>
        </p:spPr>
        <p:txBody>
          <a:bodyPr>
            <a:normAutofit/>
          </a:bodyPr>
          <a:lstStyle/>
          <a:p>
            <a:r>
              <a:rPr lang="en-US" sz="1600" dirty="0"/>
              <a:t>POC </a:t>
            </a:r>
            <a:r>
              <a:rPr lang="en-US" sz="1600" dirty="0" err="1"/>
              <a:t>Capt</a:t>
            </a:r>
            <a:r>
              <a:rPr lang="en-US" sz="1600" dirty="0"/>
              <a:t> Jeff Howard</a:t>
            </a:r>
          </a:p>
          <a:p>
            <a:r>
              <a:rPr lang="en-US" sz="1600" dirty="0"/>
              <a:t>Format for 2019-2020 Summer to be Unit – Corps - Inter Services</a:t>
            </a:r>
          </a:p>
          <a:p>
            <a:r>
              <a:rPr lang="en-US" sz="1600" dirty="0"/>
              <a:t>2019 offer 10 July TBC</a:t>
            </a:r>
          </a:p>
          <a:p>
            <a:r>
              <a:rPr lang="en-US" sz="1600" dirty="0"/>
              <a:t>Male &amp; Female</a:t>
            </a:r>
          </a:p>
          <a:p>
            <a:r>
              <a:rPr lang="en-US" sz="1600" dirty="0"/>
              <a:t>Clash with Rugby League to be resolved</a:t>
            </a:r>
          </a:p>
          <a:p>
            <a:r>
              <a:rPr lang="en-US" sz="1600" dirty="0"/>
              <a:t>Link to Army 7s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3340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5BAA5-9A8A-8F4B-8A90-5913740B1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Twickenham</a:t>
            </a:r>
            <a:r>
              <a:rPr lang="en-US" b="1" dirty="0"/>
              <a:t> Corps Bar allocation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BA9BAE-649F-E248-9DFC-B36FBDB30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Meeting to be called to re-look at rationale for Corps bar allocation – could change allocation or keep allocation but change distribution of funds.  Will require Chairman attendance. </a:t>
            </a:r>
          </a:p>
          <a:p>
            <a:r>
              <a:rPr lang="en-US" sz="1600" dirty="0"/>
              <a:t>Reconsider wrist band sales to RGR and Cadets</a:t>
            </a:r>
          </a:p>
          <a:p>
            <a:r>
              <a:rPr lang="en-US" sz="1600" dirty="0"/>
              <a:t>Can confirm wrist band cost passed on to Corps is </a:t>
            </a:r>
            <a:r>
              <a:rPr lang="en-US" sz="1600" b="1" dirty="0"/>
              <a:t>50p</a:t>
            </a:r>
            <a:r>
              <a:rPr lang="en-US" sz="1600" dirty="0"/>
              <a:t> per wrist band.</a:t>
            </a:r>
          </a:p>
        </p:txBody>
      </p:sp>
    </p:spTree>
    <p:extLst>
      <p:ext uri="{BB962C8B-B14F-4D97-AF65-F5344CB8AC3E}">
        <p14:creationId xmlns:p14="http://schemas.microsoft.com/office/powerpoint/2010/main" val="421867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20D2A-A61F-BC48-A659-DD531366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Corps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D458-26E5-9947-A397-06D0C172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No more Army v Navy ticket deal (1 in 10) = loss to Corps of circa £56k a year</a:t>
            </a:r>
          </a:p>
          <a:p>
            <a:r>
              <a:rPr lang="en-US" sz="1600" dirty="0"/>
              <a:t>Director Finance investigating 1 free ticket for every 4 tickets sold for Army v RAF</a:t>
            </a:r>
          </a:p>
        </p:txBody>
      </p:sp>
    </p:spTree>
    <p:extLst>
      <p:ext uri="{BB962C8B-B14F-4D97-AF65-F5344CB8AC3E}">
        <p14:creationId xmlns:p14="http://schemas.microsoft.com/office/powerpoint/2010/main" val="2018113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18DF2-FE7A-3D44-9FCF-0D0CEEA8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RFU Voting Clubs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4F50-6268-1D43-9773-D59FB7ED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Application for voting club status lodged with RFU -awaiting feedback (still).</a:t>
            </a:r>
          </a:p>
          <a:p>
            <a:r>
              <a:rPr lang="en-US" sz="1600" dirty="0"/>
              <a:t>12 x Corps require club constitution and submission of finances each year to ARU</a:t>
            </a:r>
          </a:p>
          <a:p>
            <a:r>
              <a:rPr lang="en-US" sz="1600" dirty="0"/>
              <a:t>Will NOT result in England International ticket allocation direct to Corps – ARU will continue to use the Membership Sc heme for direct access to </a:t>
            </a:r>
            <a:r>
              <a:rPr lang="en-US" sz="1600" dirty="0" err="1"/>
              <a:t>Twickenham</a:t>
            </a:r>
            <a:r>
              <a:rPr lang="en-US" sz="1600" dirty="0"/>
              <a:t> tickets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3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26495</TotalTime>
  <Words>578</Words>
  <Application>Microsoft Macintosh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ARU COMMUNITY ADMINISTRATORS 2019 - 2020 SEASON</vt:lpstr>
      <vt:lpstr>Corps Men’s Offer</vt:lpstr>
      <vt:lpstr>Corps Women’s Offer</vt:lpstr>
      <vt:lpstr>Corps Master’s Offer</vt:lpstr>
      <vt:lpstr>Development Offer</vt:lpstr>
      <vt:lpstr>Community 7s Offer</vt:lpstr>
      <vt:lpstr>Twickenham Corps Bar allocation</vt:lpstr>
      <vt:lpstr>Corps Finance</vt:lpstr>
      <vt:lpstr>RFU Voting Clubs etc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ARU COMMUNITY ADMIN STRUCTURE</dc:title>
  <dc:creator>James Cook</dc:creator>
  <cp:lastModifiedBy>James Cook</cp:lastModifiedBy>
  <cp:revision>100</cp:revision>
  <cp:lastPrinted>2018-08-20T12:49:07Z</cp:lastPrinted>
  <dcterms:created xsi:type="dcterms:W3CDTF">2018-07-04T11:38:48Z</dcterms:created>
  <dcterms:modified xsi:type="dcterms:W3CDTF">2019-06-11T21:31:57Z</dcterms:modified>
</cp:coreProperties>
</file>