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92" r:id="rId6"/>
    <p:sldId id="256" r:id="rId7"/>
    <p:sldId id="258" r:id="rId8"/>
    <p:sldId id="259" r:id="rId9"/>
    <p:sldId id="260" r:id="rId10"/>
    <p:sldId id="290" r:id="rId11"/>
    <p:sldId id="291" r:id="rId12"/>
    <p:sldId id="261" r:id="rId13"/>
    <p:sldId id="294" r:id="rId14"/>
    <p:sldId id="268" r:id="rId15"/>
    <p:sldId id="277" r:id="rId16"/>
    <p:sldId id="278" r:id="rId17"/>
    <p:sldId id="279" r:id="rId18"/>
    <p:sldId id="269" r:id="rId19"/>
    <p:sldId id="280" r:id="rId20"/>
    <p:sldId id="281" r:id="rId21"/>
    <p:sldId id="270" r:id="rId22"/>
    <p:sldId id="283" r:id="rId23"/>
    <p:sldId id="271" r:id="rId24"/>
    <p:sldId id="284" r:id="rId25"/>
    <p:sldId id="272" r:id="rId26"/>
    <p:sldId id="287" r:id="rId27"/>
    <p:sldId id="288" r:id="rId28"/>
    <p:sldId id="289"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00"/>
    <a:srgbClr val="000066"/>
    <a:srgbClr val="CCECFF"/>
    <a:srgbClr val="000099"/>
    <a:srgbClr val="6699FF"/>
    <a:srgbClr val="3366FF"/>
    <a:srgbClr val="3333FF"/>
    <a:srgbClr val="00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4F75F-0DD3-A605-5C09-EA246C59DB2F}" v="7" dt="2023-07-02T12:19:59.706"/>
    <p1510:client id="{EEA24F47-9190-D3E2-7D16-467A04B8D797}" v="6" dt="2023-07-16T12:41:39.774"/>
    <p1510:client id="{F4DEAC83-1B60-4321-B5BB-C00B9BE999D0}" v="426" dt="2023-07-02T12:28:15.328"/>
    <p1510:client id="{FB84813B-FCC5-0F36-1FBE-A7CE5F5913A8}" v="13" dt="2023-07-16T12:44:36.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344B-63B7-4D6C-B3B4-E1D3F972DF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483FF3-D0FC-4815-B392-FDED8FE4B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243857-6F99-49D8-86EF-0F3C9F4CF6C9}"/>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5" name="Footer Placeholder 4">
            <a:extLst>
              <a:ext uri="{FF2B5EF4-FFF2-40B4-BE49-F238E27FC236}">
                <a16:creationId xmlns:a16="http://schemas.microsoft.com/office/drawing/2014/main" id="{0D1ED608-C844-46B0-B8FD-92E13FA71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04D3B5-AFB3-4828-B7B5-07CC8B2C1DFA}"/>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29651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C817-2030-45C4-BB44-308358E8B0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C56789-E2D9-4298-8FA6-60BB301187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72E1B8-0000-4489-A0A4-98E64A97EB41}"/>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5" name="Footer Placeholder 4">
            <a:extLst>
              <a:ext uri="{FF2B5EF4-FFF2-40B4-BE49-F238E27FC236}">
                <a16:creationId xmlns:a16="http://schemas.microsoft.com/office/drawing/2014/main" id="{7674C345-8ED5-4BDE-BE60-EF5C1D841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79754-651E-4299-80C6-C06D32DB93B4}"/>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426332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1958AA-7D4A-4278-B0E0-E731FC3489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DD5B27-3AD5-4EE1-8E3E-A0C694F210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A6AF51-7869-4449-A50B-7685622E438E}"/>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5" name="Footer Placeholder 4">
            <a:extLst>
              <a:ext uri="{FF2B5EF4-FFF2-40B4-BE49-F238E27FC236}">
                <a16:creationId xmlns:a16="http://schemas.microsoft.com/office/drawing/2014/main" id="{D89E1D85-E661-498E-95BB-0C5618F082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D3FDA-EA45-40F5-A60C-A4E611F65770}"/>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15494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4508-175C-42F6-A869-210C879DAE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5A607B-C8B7-4374-82AE-D339C287D9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F209D6-A7A8-4622-BC67-802324B7DF0B}"/>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5" name="Footer Placeholder 4">
            <a:extLst>
              <a:ext uri="{FF2B5EF4-FFF2-40B4-BE49-F238E27FC236}">
                <a16:creationId xmlns:a16="http://schemas.microsoft.com/office/drawing/2014/main" id="{44BB5C76-8EF1-4540-A558-5817426DA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5D1291-CFCC-4A52-8053-EDBFC4BCCEB7}"/>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302083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78CA-00A7-4AED-942A-37C19F2582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A6F808-40A3-405C-8CAF-C0EC1F282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88974-59F9-4920-A5C2-C3FDDA4E94B7}"/>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5" name="Footer Placeholder 4">
            <a:extLst>
              <a:ext uri="{FF2B5EF4-FFF2-40B4-BE49-F238E27FC236}">
                <a16:creationId xmlns:a16="http://schemas.microsoft.com/office/drawing/2014/main" id="{2C272545-FA5A-4099-80B3-BA7E45AA3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BAE35-A6F9-4D3A-BB23-80019350C1E2}"/>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355252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E93F-29BA-4E3A-86C7-32A7CC1EDC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B87DCA-4E45-4DD0-8B6B-00EA7EA2C6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3DF3D2-A8B9-4307-9B02-EA788A9778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56B68CC-A3AB-47E1-A34C-E88750C8D5BF}"/>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6" name="Footer Placeholder 5">
            <a:extLst>
              <a:ext uri="{FF2B5EF4-FFF2-40B4-BE49-F238E27FC236}">
                <a16:creationId xmlns:a16="http://schemas.microsoft.com/office/drawing/2014/main" id="{21FD94A9-4B53-43C8-8F1F-8C4EBED4B6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EF046C-7F8B-4110-9E40-1988BA655CF6}"/>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7596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7512-FD92-4869-9149-8185EFC033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570273-0953-4C8E-A8E0-1FFC8C815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7BE8B4-198A-4772-90F4-FF3D9EB43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07207B-3EC6-4FDB-9BB6-7D0CE564D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76EEFF-FBD2-44E1-BBEC-B551A526A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636837-6F71-4F5B-A4DC-C9CD08CBD888}"/>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8" name="Footer Placeholder 7">
            <a:extLst>
              <a:ext uri="{FF2B5EF4-FFF2-40B4-BE49-F238E27FC236}">
                <a16:creationId xmlns:a16="http://schemas.microsoft.com/office/drawing/2014/main" id="{586B6775-8460-4356-8565-C3C7C0BFE4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32DAD4-2319-433D-890E-6AB8C5A47AA0}"/>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326362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64C6-4722-4FBD-983C-F17F085B6B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BA9B79-5FC1-48A3-A715-C4A02D17DC9F}"/>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4" name="Footer Placeholder 3">
            <a:extLst>
              <a:ext uri="{FF2B5EF4-FFF2-40B4-BE49-F238E27FC236}">
                <a16:creationId xmlns:a16="http://schemas.microsoft.com/office/drawing/2014/main" id="{344B827B-32A4-459E-8551-45D36B3C7C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3A9519-2642-444E-9EC2-6280F34B02CF}"/>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258061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DCE57-BE15-4C09-BF3C-DAC5BD42A263}"/>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3" name="Footer Placeholder 2">
            <a:extLst>
              <a:ext uri="{FF2B5EF4-FFF2-40B4-BE49-F238E27FC236}">
                <a16:creationId xmlns:a16="http://schemas.microsoft.com/office/drawing/2014/main" id="{3443FC0E-93E4-4BFA-8A4C-F7268D975C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65868B-211B-41FA-82F7-B393B2299C6B}"/>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184934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C3AB-14EC-4F93-8675-367FEF8EC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56292A-2EB7-4064-B0EE-BA1068D23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753D40-9EA2-41B1-B4AF-2A9864EE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3C998-CAB6-4929-9A40-9BFA224887A3}"/>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6" name="Footer Placeholder 5">
            <a:extLst>
              <a:ext uri="{FF2B5EF4-FFF2-40B4-BE49-F238E27FC236}">
                <a16:creationId xmlns:a16="http://schemas.microsoft.com/office/drawing/2014/main" id="{E827F283-CD84-4E54-B24C-C2C6D5AF2B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55D044-B332-48B9-A916-8125C85CD04F}"/>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12621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3B3E-B65D-4FA7-A3BF-967394621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D4FB5D-E583-44BD-91E6-00BD8D7E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CADDD0-560D-42BB-9F58-C0ACEF689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1CAE8-5DFF-44BE-886F-7AEDBE067E74}"/>
              </a:ext>
            </a:extLst>
          </p:cNvPr>
          <p:cNvSpPr>
            <a:spLocks noGrp="1"/>
          </p:cNvSpPr>
          <p:nvPr>
            <p:ph type="dt" sz="half" idx="10"/>
          </p:nvPr>
        </p:nvSpPr>
        <p:spPr/>
        <p:txBody>
          <a:bodyPr/>
          <a:lstStyle/>
          <a:p>
            <a:fld id="{B21823DA-B902-40A2-83D8-0E7579AEB91E}" type="datetimeFigureOut">
              <a:rPr lang="en-GB" smtClean="0"/>
              <a:t>17/07/2023</a:t>
            </a:fld>
            <a:endParaRPr lang="en-GB"/>
          </a:p>
        </p:txBody>
      </p:sp>
      <p:sp>
        <p:nvSpPr>
          <p:cNvPr id="6" name="Footer Placeholder 5">
            <a:extLst>
              <a:ext uri="{FF2B5EF4-FFF2-40B4-BE49-F238E27FC236}">
                <a16:creationId xmlns:a16="http://schemas.microsoft.com/office/drawing/2014/main" id="{F3A7CBC7-8EBE-4E05-BA2E-7740014321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6A42AF-2F55-46E9-8F3F-44C3BF29976E}"/>
              </a:ext>
            </a:extLst>
          </p:cNvPr>
          <p:cNvSpPr>
            <a:spLocks noGrp="1"/>
          </p:cNvSpPr>
          <p:nvPr>
            <p:ph type="sldNum" sz="quarter" idx="12"/>
          </p:nvPr>
        </p:nvSpPr>
        <p:spPr/>
        <p:txBody>
          <a:bodyPr/>
          <a:lstStyle/>
          <a:p>
            <a:fld id="{631221D9-707B-4C18-AAB1-00152CD082D3}" type="slidenum">
              <a:rPr lang="en-GB" smtClean="0"/>
              <a:t>‹#›</a:t>
            </a:fld>
            <a:endParaRPr lang="en-GB"/>
          </a:p>
        </p:txBody>
      </p:sp>
    </p:spTree>
    <p:extLst>
      <p:ext uri="{BB962C8B-B14F-4D97-AF65-F5344CB8AC3E}">
        <p14:creationId xmlns:p14="http://schemas.microsoft.com/office/powerpoint/2010/main" val="121647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BC854-996F-4E01-AA86-52D850650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9A6854-9D59-412B-BAD7-CDE237BECF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C1A83E-A266-4778-BEB3-0D518DDEA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23DA-B902-40A2-83D8-0E7579AEB91E}" type="datetimeFigureOut">
              <a:rPr lang="en-GB" smtClean="0"/>
              <a:t>17/07/2023</a:t>
            </a:fld>
            <a:endParaRPr lang="en-GB"/>
          </a:p>
        </p:txBody>
      </p:sp>
      <p:sp>
        <p:nvSpPr>
          <p:cNvPr id="5" name="Footer Placeholder 4">
            <a:extLst>
              <a:ext uri="{FF2B5EF4-FFF2-40B4-BE49-F238E27FC236}">
                <a16:creationId xmlns:a16="http://schemas.microsoft.com/office/drawing/2014/main" id="{9390F21E-E09C-4DCB-A921-415B48BA8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C237BE-5EAC-444F-97BB-8B50618E1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221D9-707B-4C18-AAB1-00152CD082D3}" type="slidenum">
              <a:rPr lang="en-GB" smtClean="0"/>
              <a:t>‹#›</a:t>
            </a:fld>
            <a:endParaRPr lang="en-GB"/>
          </a:p>
        </p:txBody>
      </p:sp>
    </p:spTree>
    <p:extLst>
      <p:ext uri="{BB962C8B-B14F-4D97-AF65-F5344CB8AC3E}">
        <p14:creationId xmlns:p14="http://schemas.microsoft.com/office/powerpoint/2010/main" val="5261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ive.defencegateway.mod.uk/groups/army-sport-army-rugby-union-community-rugby" TargetMode="Externa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armyrugbyunion.org.uk/aru-referees/book-a-referee-and-appointments/"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hyperlink" Target="mailto:arurs-appts-n@hotmail.com" TargetMode="External"/><Relationship Id="rId5" Type="http://schemas.openxmlformats.org/officeDocument/2006/relationships/hyperlink" Target="mailto:arurs-appts-s@hotmail.com" TargetMode="External"/><Relationship Id="rId4" Type="http://schemas.openxmlformats.org/officeDocument/2006/relationships/hyperlink" Target="mailto:ian.farrell789@mod.gov.uk" TargetMode="Externa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urals.ahe.r.mil.uk/"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image" Target="../media/image3.png"/><Relationship Id="rId4" Type="http://schemas.openxmlformats.org/officeDocument/2006/relationships/hyperlink" Target="https://www.youtube.com/watch?v=M_YZ7QjDP_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7WB3vlNZS0iuldChbfoJ5X6v8hvfl3VMtiUDyBSY7pdUQkJXQ1U2MDRKVE0wWFFOQkpFTUgxUlc1VS4u" TargetMode="Externa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armyrugbyunion.org.uk/aru-info/about-us/overseas-touring/"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hyperlink" Target="https://gbr01.safelinks.protection.outlook.com/?url=https%3A%2F%2Fmodgovuk.sharepoint.com%2Fteams%2F17487%2FLists%2FASAR%2520Tracker%2FAllItems.aspx&amp;data=05%7C01%7CMarc.Wilding962%40mod.gov.uk%7C132a9db9282d402ccfc108db2b890d95%7Cbe7760ed5953484bae95d0a16dfa09e5%7C0%7C0%7C638151639851615865%7CUnknown%7CTWFpbGZsb3d8eyJWIjoiMC4wLjAwMDAiLCJQIjoiV2luMzIiLCJBTiI6Ik1haWwiLCJXVCI6Mn0%3D%7C3000%7C%7C%7C&amp;sdata=Qc5r%2Bgj%2BWjeKuvVaBjTLMG28CHKW5q9HrZbZry9UqvU%3D&amp;reserved=0" TargetMode="External"/><Relationship Id="rId5" Type="http://schemas.openxmlformats.org/officeDocument/2006/relationships/hyperlink" Target="https://armysportcontrolboard.com/overseas-visits/" TargetMode="External"/><Relationship Id="rId4" Type="http://schemas.openxmlformats.org/officeDocument/2006/relationships/hyperlink" Target="https://www.armyrugbyunion.org.uk/wp-content/uploads/2021/07/Policy-for-Overseas-Rugby-Tours.docx"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8.xml"/><Relationship Id="rId18" Type="http://schemas.openxmlformats.org/officeDocument/2006/relationships/slide" Target="slide23.xml"/><Relationship Id="rId3" Type="http://schemas.openxmlformats.org/officeDocument/2006/relationships/slide" Target="slide4.xml"/><Relationship Id="rId21" Type="http://schemas.openxmlformats.org/officeDocument/2006/relationships/slide" Target="slide8.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22.xml"/><Relationship Id="rId2" Type="http://schemas.openxmlformats.org/officeDocument/2006/relationships/slide" Target="slide25.xml"/><Relationship Id="rId16" Type="http://schemas.openxmlformats.org/officeDocument/2006/relationships/slide" Target="slide21.xml"/><Relationship Id="rId20"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6.xml"/><Relationship Id="rId24" Type="http://schemas.openxmlformats.org/officeDocument/2006/relationships/slide" Target="slide26.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10.xml"/><Relationship Id="rId10" Type="http://schemas.openxmlformats.org/officeDocument/2006/relationships/slide" Target="slide15.xml"/><Relationship Id="rId19" Type="http://schemas.openxmlformats.org/officeDocument/2006/relationships/slide" Target="slide24.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19.xml"/><Relationship Id="rId22"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hyperlink" Target="https://www.armyrugbyunion.org.uk/game-admin/health-safety/" TargetMode="External"/><Relationship Id="rId2" Type="http://schemas.openxmlformats.org/officeDocument/2006/relationships/hyperlink" Target="https://www.armyrugbyunion.org.uk/wp-content/uploads/2021/06/20201112_Army-Form-5010.docx" TargetMode="Externa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forms.office.com/Pages/ResponsePage.aspx?id=7WB3vlNZS0iuldChbfoJ5X6v8hvfl3VMtiUDyBSY7pdUQTFFWUZRSlQxVEhTNlMxOFE5ODhRM1VPRy4u" TargetMode="External"/><Relationship Id="rId1" Type="http://schemas.openxmlformats.org/officeDocument/2006/relationships/slideLayout" Target="../slideLayouts/slideLayout1.xml"/><Relationship Id="rId5" Type="http://schemas.openxmlformats.org/officeDocument/2006/relationships/hyperlink" Target="https://jive.defencegateway.mod.uk/groups/army-sport-army-rugby-union-community-rugby/content?filterID=contentstatus%5Bpublished%5D&amp;sortKey=contentstatus%5Bpublished%5D~recentActivityDateDesc"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help.rfu.com/support/solutions/folders/15000075636" TargetMode="External"/><Relationship Id="rId3" Type="http://schemas.openxmlformats.org/officeDocument/2006/relationships/hyperlink" Target="https://gbr01.safelinks.protection.outlook.com/?url=https%3A%2F%2Fhelp.rfu.com%2Fsupport%2Fsolutions%2Farticles%2F15000031982-how-do-i-create-an-account&amp;data=04%7C01%7Cmarc.wilding962%40mod.gov.uk%7C3dcf9908fafe43629da208d93fcf710e%7Cbe7760ed5953484bae95d0a16dfa09e5%7C0%7C0%7C637610982459103170%7CUnknown%7CTWFpbGZsb3d8eyJWIjoiMC4wLjAwMDAiLCJQIjoiV2luMzIiLCJBTiI6Ik1haWwiLCJXVCI6Mn0%3D%7C1000&amp;sdata=QbTw0ZIGn%2BXGrWJwiCb8y%2Fnni9mrhwcn%2BuPzlO91iDo%3D&amp;reserved=0" TargetMode="External"/><Relationship Id="rId7" Type="http://schemas.openxmlformats.org/officeDocument/2006/relationships/hyperlink" Target="https://gbr01.safelinks.protection.outlook.com/?url=https%3A%2F%2Fhelp.rfu.com%2Fsupport%2Fsolutions%2Farticles%2F15000043400-faq-s-fixtures&amp;data=04%7C01%7Cmarc.wilding962%40mod.gov.uk%7C3dcf9908fafe43629da208d93fcf710e%7Cbe7760ed5953484bae95d0a16dfa09e5%7C0%7C0%7C637610982459123083%7CUnknown%7CTWFpbGZsb3d8eyJWIjoiMC4wLjAwMDAiLCJQIjoiV2luMzIiLCJBTiI6Ik1haWwiLCJXVCI6Mn0%3D%7C1000&amp;sdata=guMev6O5NJlQWNc0BavdWjmHM2nzXDCQpqhMfAintZk%3D&amp;reserved=0"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hyperlink" Target="https://gbr01.safelinks.protection.outlook.com/?url=https%3A%2F%2Fhelp.rfu.com%2Fsupport%2Fsolutions%2Farticles%2F15000042284-assign-and-remove-a-coach-team-manager-to-a-team&amp;data=04%7C01%7Cmarc.wilding962%40mod.gov.uk%7C3dcf9908fafe43629da208d93fcf710e%7Cbe7760ed5953484bae95d0a16dfa09e5%7C0%7C0%7C637610982459113128%7CUnknown%7CTWFpbGZsb3d8eyJWIjoiMC4wLjAwMDAiLCJQIjoiV2luMzIiLCJBTiI6Ik1haWwiLCJXVCI6Mn0%3D%7C1000&amp;sdata=W5j83o9vo4dtbZPl4uS%2BVz6lHs4b6paMfW8MuhZKr3w%3D&amp;reserved=0" TargetMode="External"/><Relationship Id="rId11" Type="http://schemas.openxmlformats.org/officeDocument/2006/relationships/slide" Target="slide6.xml"/><Relationship Id="rId5" Type="http://schemas.openxmlformats.org/officeDocument/2006/relationships/hyperlink" Target="https://gbr01.safelinks.protection.outlook.com/?url=https%3A%2F%2Fhelp.rfu.com%2Fsupport%2Fsolutions%2Farticles%2F15000028721-assigning-removing-roles&amp;data=04%7C01%7Cmarc.wilding962%40mod.gov.uk%7C3dcf9908fafe43629da208d93fcf710e%7Cbe7760ed5953484bae95d0a16dfa09e5%7C0%7C0%7C637610982459113128%7CUnknown%7CTWFpbGZsb3d8eyJWIjoiMC4wLjAwMDAiLCJQIjoiV2luMzIiLCJBTiI6Ik1haWwiLCJXVCI6Mn0%3D%7C1000&amp;sdata=uwrVFiRQ6pE2zLCdlNL8scdldjhPKdDKwiZzrurOaa0%3D&amp;reserved=0" TargetMode="External"/><Relationship Id="rId10" Type="http://schemas.openxmlformats.org/officeDocument/2006/relationships/hyperlink" Target="https://www.englandrugby.com/participation/running-your-club/game-management-system" TargetMode="External"/><Relationship Id="rId4" Type="http://schemas.openxmlformats.org/officeDocument/2006/relationships/hyperlink" Target="https://gbr01.safelinks.protection.outlook.com/?url=https%3A%2F%2Fhelp.rfu.com%2Fsupport%2Fsolutions%2Farticles%2F15000029035-how-to-add-people&amp;data=04%7C01%7Cmarc.wilding962%40mod.gov.uk%7C3dcf9908fafe43629da208d93fcf710e%7Cbe7760ed5953484bae95d0a16dfa09e5%7C0%7C0%7C637610982459103170%7CUnknown%7CTWFpbGZsb3d8eyJWIjoiMC4wLjAwMDAiLCJQIjoiV2luMzIiLCJBTiI6Ik1haWwiLCJXVCI6Mn0%3D%7C1000&amp;sdata=PWpUcuMtRSf7KKDRECFB7gMeMjBNeZPh97YpA0mgPis%3D&amp;reserved=0" TargetMode="External"/><Relationship Id="rId9" Type="http://schemas.openxmlformats.org/officeDocument/2006/relationships/hyperlink" Target="https://help.rfu.com/support/solutions/articles/15000059586-electronic-match-card-step-by-step-guides-for-mobile-and-desktop-version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ABD76A-349C-4C26-A399-F3CE4A904046}"/>
              </a:ext>
            </a:extLst>
          </p:cNvPr>
          <p:cNvSpPr txBox="1"/>
          <p:nvPr/>
        </p:nvSpPr>
        <p:spPr>
          <a:xfrm>
            <a:off x="876299" y="1950541"/>
            <a:ext cx="9203365" cy="1938992"/>
          </a:xfrm>
          <a:prstGeom prst="rect">
            <a:avLst/>
          </a:prstGeom>
          <a:noFill/>
        </p:spPr>
        <p:txBody>
          <a:bodyPr wrap="square" lIns="91440" tIns="45720" rIns="91440" bIns="45720" rtlCol="0" anchor="t">
            <a:spAutoFit/>
          </a:bodyPr>
          <a:lstStyle/>
          <a:p>
            <a:r>
              <a:rPr lang="en-GB" sz="6000" b="1">
                <a:solidFill>
                  <a:schemeClr val="bg1"/>
                </a:solidFill>
                <a:effectLst>
                  <a:outerShdw blurRad="50800" dist="50800" dir="5400000" algn="ctr" rotWithShape="0">
                    <a:schemeClr val="tx1"/>
                  </a:outerShdw>
                </a:effectLst>
              </a:rPr>
              <a:t>RUGBY OFFICER CHECKLIST</a:t>
            </a:r>
            <a:endParaRPr lang="en-GB" sz="6000" b="1">
              <a:solidFill>
                <a:schemeClr val="bg1"/>
              </a:solidFill>
              <a:effectLst>
                <a:outerShdw blurRad="50800" dist="50800" dir="5400000" algn="ctr" rotWithShape="0">
                  <a:prstClr val="black"/>
                </a:outerShdw>
              </a:effectLst>
              <a:cs typeface="Calibri"/>
            </a:endParaRPr>
          </a:p>
          <a:p>
            <a:r>
              <a:rPr lang="en-GB" sz="6000" b="1">
                <a:solidFill>
                  <a:schemeClr val="bg1"/>
                </a:solidFill>
                <a:effectLst>
                  <a:outerShdw blurRad="50800" dist="50800" dir="5400000" algn="ctr" rotWithShape="0">
                    <a:schemeClr val="tx1"/>
                  </a:outerShdw>
                </a:effectLst>
              </a:rPr>
              <a:t>2023-24</a:t>
            </a:r>
            <a:endParaRPr lang="en-GB" sz="6000" b="1">
              <a:solidFill>
                <a:schemeClr val="bg1"/>
              </a:solidFill>
              <a:effectLst>
                <a:outerShdw blurRad="50800" dist="50800" dir="5400000" algn="ctr" rotWithShape="0">
                  <a:prstClr val="black"/>
                </a:outerShdw>
              </a:effectLst>
              <a:cs typeface="Calibri"/>
            </a:endParaRPr>
          </a:p>
        </p:txBody>
      </p:sp>
    </p:spTree>
    <p:extLst>
      <p:ext uri="{BB962C8B-B14F-4D97-AF65-F5344CB8AC3E}">
        <p14:creationId xmlns:p14="http://schemas.microsoft.com/office/powerpoint/2010/main" val="220591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A478DC44-017F-4731-80B3-72E933A6AB08}"/>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6" name="Arrow: Pentagon 5">
            <a:hlinkClick r:id="rId2" action="ppaction://hlinksldjump"/>
            <a:extLst>
              <a:ext uri="{FF2B5EF4-FFF2-40B4-BE49-F238E27FC236}">
                <a16:creationId xmlns:a16="http://schemas.microsoft.com/office/drawing/2014/main" id="{FCB853DD-B410-46BE-9AEA-AF08BD890EFE}"/>
              </a:ext>
            </a:extLst>
          </p:cNvPr>
          <p:cNvSpPr/>
          <p:nvPr/>
        </p:nvSpPr>
        <p:spPr>
          <a:xfrm>
            <a:off x="9518315" y="240593"/>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ALTERNATE FORMAT RUGBY</a:t>
            </a:r>
          </a:p>
        </p:txBody>
      </p:sp>
      <p:sp>
        <p:nvSpPr>
          <p:cNvPr id="9" name="TextBox 8">
            <a:extLst>
              <a:ext uri="{FF2B5EF4-FFF2-40B4-BE49-F238E27FC236}">
                <a16:creationId xmlns:a16="http://schemas.microsoft.com/office/drawing/2014/main" id="{AEE432CF-14AD-47C6-87B6-0A2F820B4EFA}"/>
              </a:ext>
            </a:extLst>
          </p:cNvPr>
          <p:cNvSpPr txBox="1"/>
          <p:nvPr/>
        </p:nvSpPr>
        <p:spPr>
          <a:xfrm>
            <a:off x="476250" y="1562100"/>
            <a:ext cx="6629400" cy="2246769"/>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a:solidFill>
                  <a:schemeClr val="bg1">
                    <a:lumMod val="85000"/>
                  </a:schemeClr>
                </a:solidFill>
              </a:rPr>
              <a:t>If XVs is a difficult format to replicate then ROs should consider alternate means of facilitating competitive rugby.</a:t>
            </a:r>
          </a:p>
          <a:p>
            <a:pPr marL="285750" indent="-285750">
              <a:buFont typeface="Arial" panose="020B0604020202020204" pitchFamily="34" charset="0"/>
              <a:buChar char="•"/>
            </a:pPr>
            <a:r>
              <a:rPr lang="en-GB" sz="2000" b="1">
                <a:solidFill>
                  <a:schemeClr val="bg1">
                    <a:lumMod val="85000"/>
                  </a:schemeClr>
                </a:solidFill>
              </a:rPr>
              <a:t>Mini short format tournaments (such as 7s, 10s or 12s) should be considered.</a:t>
            </a:r>
          </a:p>
          <a:p>
            <a:pPr marL="285750" indent="-285750">
              <a:buFont typeface="Arial" panose="020B0604020202020204" pitchFamily="34" charset="0"/>
              <a:buChar char="•"/>
            </a:pPr>
            <a:r>
              <a:rPr lang="en-GB" sz="2000" b="1">
                <a:solidFill>
                  <a:schemeClr val="bg1">
                    <a:lumMod val="85000"/>
                  </a:schemeClr>
                </a:solidFill>
              </a:rPr>
              <a:t> A template competition AI can be found on the defence Connect ARU Community Rugby page </a:t>
            </a:r>
            <a:r>
              <a:rPr lang="en-GB" sz="2000" b="1">
                <a:solidFill>
                  <a:schemeClr val="bg1">
                    <a:lumMod val="85000"/>
                  </a:schemeClr>
                </a:solidFill>
                <a:hlinkClick r:id="rId3"/>
              </a:rPr>
              <a:t>Here</a:t>
            </a:r>
            <a:endParaRPr lang="en-GB" sz="2000" b="1" u="sng">
              <a:solidFill>
                <a:schemeClr val="bg1">
                  <a:lumMod val="85000"/>
                </a:schemeClr>
              </a:solidFill>
            </a:endParaRPr>
          </a:p>
          <a:p>
            <a:pPr marL="285750" indent="-285750">
              <a:buFont typeface="Arial" panose="020B0604020202020204" pitchFamily="34" charset="0"/>
              <a:buChar char="•"/>
            </a:pPr>
            <a:endParaRPr lang="en-GB" sz="2000">
              <a:solidFill>
                <a:schemeClr val="bg1">
                  <a:lumMod val="85000"/>
                </a:schemeClr>
              </a:solidFill>
              <a:cs typeface="Calibri"/>
            </a:endParaRPr>
          </a:p>
        </p:txBody>
      </p:sp>
      <p:sp>
        <p:nvSpPr>
          <p:cNvPr id="10" name="Rectangle: Beveled 9">
            <a:hlinkClick r:id="rId4" action="ppaction://hlinksldjump"/>
            <a:extLst>
              <a:ext uri="{FF2B5EF4-FFF2-40B4-BE49-F238E27FC236}">
                <a16:creationId xmlns:a16="http://schemas.microsoft.com/office/drawing/2014/main" id="{56356532-E2BF-429B-AC07-CC18B64EF98F}"/>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Tree>
    <p:extLst>
      <p:ext uri="{BB962C8B-B14F-4D97-AF65-F5344CB8AC3E}">
        <p14:creationId xmlns:p14="http://schemas.microsoft.com/office/powerpoint/2010/main" val="191721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7" name="Arrow: Pentagon 6">
            <a:extLst>
              <a:ext uri="{FF2B5EF4-FFF2-40B4-BE49-F238E27FC236}">
                <a16:creationId xmlns:a16="http://schemas.microsoft.com/office/drawing/2014/main" id="{39B3D091-D505-459D-9D83-51A8B8B1D42E}"/>
              </a:ext>
            </a:extLst>
          </p:cNvPr>
          <p:cNvSpPr/>
          <p:nvPr/>
        </p:nvSpPr>
        <p:spPr>
          <a:xfrm>
            <a:off x="295275" y="271462"/>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AS EARLY AS POSSIBLE</a:t>
            </a:r>
          </a:p>
        </p:txBody>
      </p:sp>
      <p:sp>
        <p:nvSpPr>
          <p:cNvPr id="11" name="Arrow: Pentagon 10">
            <a:extLst>
              <a:ext uri="{FF2B5EF4-FFF2-40B4-BE49-F238E27FC236}">
                <a16:creationId xmlns:a16="http://schemas.microsoft.com/office/drawing/2014/main" id="{B9DBF887-81CA-4174-AEBA-B8B86F8888AD}"/>
              </a:ext>
            </a:extLst>
          </p:cNvPr>
          <p:cNvSpPr/>
          <p:nvPr/>
        </p:nvSpPr>
        <p:spPr>
          <a:xfrm>
            <a:off x="1643062"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H&amp;S</a:t>
            </a:r>
          </a:p>
        </p:txBody>
      </p:sp>
      <p:sp>
        <p:nvSpPr>
          <p:cNvPr id="17" name="Arrow: Pentagon 16">
            <a:extLst>
              <a:ext uri="{FF2B5EF4-FFF2-40B4-BE49-F238E27FC236}">
                <a16:creationId xmlns:a16="http://schemas.microsoft.com/office/drawing/2014/main" id="{BDD5CC5E-8806-4529-AF7F-21C7675FCB56}"/>
              </a:ext>
            </a:extLst>
          </p:cNvPr>
          <p:cNvSpPr/>
          <p:nvPr/>
        </p:nvSpPr>
        <p:spPr>
          <a:xfrm>
            <a:off x="1638300" y="257175"/>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BOOK FACILITIES</a:t>
            </a:r>
          </a:p>
        </p:txBody>
      </p:sp>
      <p:sp>
        <p:nvSpPr>
          <p:cNvPr id="31" name="TextBox 30">
            <a:extLst>
              <a:ext uri="{FF2B5EF4-FFF2-40B4-BE49-F238E27FC236}">
                <a16:creationId xmlns:a16="http://schemas.microsoft.com/office/drawing/2014/main" id="{753739D1-25EC-461E-8434-7B57023776A7}"/>
              </a:ext>
            </a:extLst>
          </p:cNvPr>
          <p:cNvSpPr txBox="1"/>
          <p:nvPr/>
        </p:nvSpPr>
        <p:spPr>
          <a:xfrm>
            <a:off x="476250" y="1562100"/>
            <a:ext cx="6629400" cy="2862322"/>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Home Rugby Officers are responsible for ensuring that pitches and suitable changing areas are booked in advance.</a:t>
            </a:r>
          </a:p>
          <a:p>
            <a:pPr marL="285750" indent="-285750">
              <a:buFont typeface="Arial" panose="020B0604020202020204" pitchFamily="34" charset="0"/>
              <a:buChar char="•"/>
            </a:pPr>
            <a:r>
              <a:rPr lang="en-GB" sz="2000" b="1">
                <a:solidFill>
                  <a:schemeClr val="bg1">
                    <a:lumMod val="85000"/>
                  </a:schemeClr>
                </a:solidFill>
              </a:rPr>
              <a:t>Remember that in larger Garrisons that facilities are shared, do not assume pitches are free, book them in advance.</a:t>
            </a:r>
          </a:p>
          <a:p>
            <a:pPr marL="285750" indent="-285750">
              <a:buFont typeface="Arial" panose="020B0604020202020204" pitchFamily="34" charset="0"/>
              <a:buChar char="•"/>
            </a:pPr>
            <a:r>
              <a:rPr lang="en-GB" sz="2000" b="1">
                <a:solidFill>
                  <a:schemeClr val="bg1">
                    <a:lumMod val="85000"/>
                  </a:schemeClr>
                </a:solidFill>
              </a:rPr>
              <a:t>Ensure that visiting team and referees changing facilities are booked in advance and that they know where to report</a:t>
            </a:r>
            <a:r>
              <a:rPr lang="en-GB" sz="2000">
                <a:solidFill>
                  <a:schemeClr val="bg1">
                    <a:lumMod val="85000"/>
                  </a:schemeClr>
                </a:solidFill>
              </a:rPr>
              <a:t>.</a:t>
            </a:r>
          </a:p>
        </p:txBody>
      </p:sp>
      <p:sp>
        <p:nvSpPr>
          <p:cNvPr id="32" name="Rectangle: Beveled 31">
            <a:hlinkClick r:id="rId2" action="ppaction://hlinksldjump"/>
            <a:extLst>
              <a:ext uri="{FF2B5EF4-FFF2-40B4-BE49-F238E27FC236}">
                <a16:creationId xmlns:a16="http://schemas.microsoft.com/office/drawing/2014/main" id="{0704137E-162C-4D44-9936-B1678147E448}"/>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Tree>
    <p:extLst>
      <p:ext uri="{BB962C8B-B14F-4D97-AF65-F5344CB8AC3E}">
        <p14:creationId xmlns:p14="http://schemas.microsoft.com/office/powerpoint/2010/main" val="242682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7" name="Arrow: Pentagon 6">
            <a:extLst>
              <a:ext uri="{FF2B5EF4-FFF2-40B4-BE49-F238E27FC236}">
                <a16:creationId xmlns:a16="http://schemas.microsoft.com/office/drawing/2014/main" id="{39B3D091-D505-459D-9D83-51A8B8B1D42E}"/>
              </a:ext>
            </a:extLst>
          </p:cNvPr>
          <p:cNvSpPr/>
          <p:nvPr/>
        </p:nvSpPr>
        <p:spPr>
          <a:xfrm>
            <a:off x="295275" y="271462"/>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AS EARLY AS POSSIBLE</a:t>
            </a:r>
          </a:p>
        </p:txBody>
      </p:sp>
      <p:sp>
        <p:nvSpPr>
          <p:cNvPr id="12" name="Arrow: Pentagon 11">
            <a:extLst>
              <a:ext uri="{FF2B5EF4-FFF2-40B4-BE49-F238E27FC236}">
                <a16:creationId xmlns:a16="http://schemas.microsoft.com/office/drawing/2014/main" id="{A622C481-0A9C-4DCB-91F9-BEBC7DE898AF}"/>
              </a:ext>
            </a:extLst>
          </p:cNvPr>
          <p:cNvSpPr/>
          <p:nvPr/>
        </p:nvSpPr>
        <p:spPr>
          <a:xfrm>
            <a:off x="2981324" y="251012"/>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AFFILIATION</a:t>
            </a:r>
          </a:p>
        </p:txBody>
      </p:sp>
      <p:sp>
        <p:nvSpPr>
          <p:cNvPr id="15" name="Arrow: Pentagon 14">
            <a:extLst>
              <a:ext uri="{FF2B5EF4-FFF2-40B4-BE49-F238E27FC236}">
                <a16:creationId xmlns:a16="http://schemas.microsoft.com/office/drawing/2014/main" id="{F248FCCA-31CD-4DE8-8449-199F5802B053}"/>
              </a:ext>
            </a:extLst>
          </p:cNvPr>
          <p:cNvSpPr/>
          <p:nvPr/>
        </p:nvSpPr>
        <p:spPr>
          <a:xfrm>
            <a:off x="2981324" y="242888"/>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BOOK REFEREE</a:t>
            </a:r>
          </a:p>
        </p:txBody>
      </p:sp>
      <p:sp>
        <p:nvSpPr>
          <p:cNvPr id="18" name="Rectangle: Beveled 17">
            <a:hlinkClick r:id="rId2" action="ppaction://hlinksldjump"/>
            <a:extLst>
              <a:ext uri="{FF2B5EF4-FFF2-40B4-BE49-F238E27FC236}">
                <a16:creationId xmlns:a16="http://schemas.microsoft.com/office/drawing/2014/main" id="{DBBFD1C4-D78E-46D1-B9B2-4B1993DDC3E7}"/>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19" name="TextBox 18">
            <a:extLst>
              <a:ext uri="{FF2B5EF4-FFF2-40B4-BE49-F238E27FC236}">
                <a16:creationId xmlns:a16="http://schemas.microsoft.com/office/drawing/2014/main" id="{F9E6AFDC-A0D6-46B9-AC9B-76D5895304B2}"/>
              </a:ext>
            </a:extLst>
          </p:cNvPr>
          <p:cNvSpPr txBox="1"/>
          <p:nvPr/>
        </p:nvSpPr>
        <p:spPr>
          <a:xfrm>
            <a:off x="476250" y="1562100"/>
            <a:ext cx="6629400" cy="4401205"/>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hlinkClick r:id="rId3"/>
              </a:rPr>
              <a:t>ARU Website - Book a Ref</a:t>
            </a:r>
            <a:endParaRPr lang="en-GB" sz="2000" b="1">
              <a:solidFill>
                <a:schemeClr val="bg1">
                  <a:lumMod val="85000"/>
                </a:schemeClr>
              </a:solidFill>
            </a:endParaRPr>
          </a:p>
          <a:p>
            <a:pPr marL="285750" indent="-285750">
              <a:buFont typeface="Arial" panose="020B0604020202020204" pitchFamily="34" charset="0"/>
              <a:buChar char="•"/>
            </a:pPr>
            <a:r>
              <a:rPr lang="en-GB" sz="2000" b="1">
                <a:solidFill>
                  <a:schemeClr val="bg1">
                    <a:lumMod val="85000"/>
                  </a:schemeClr>
                </a:solidFill>
              </a:rPr>
              <a:t>All Army Rugby Union (ARU) registered clubs will have appointed referees from the Army Rugby Union Referees Society (ARURS) promoting the core values of the sports both on and off the field of play.</a:t>
            </a:r>
          </a:p>
          <a:p>
            <a:pPr marL="285750" indent="-285750">
              <a:buFont typeface="Arial" panose="020B0604020202020204" pitchFamily="34" charset="0"/>
              <a:buChar char="•"/>
            </a:pPr>
            <a:r>
              <a:rPr lang="en-GB" sz="2000" b="1">
                <a:solidFill>
                  <a:schemeClr val="bg1">
                    <a:lumMod val="85000"/>
                  </a:schemeClr>
                </a:solidFill>
              </a:rPr>
              <a:t>If the game is cancelled, the referee is to be informed immediately, failure may result in the travel and subsistence being claimed from your unit / organisation.</a:t>
            </a:r>
          </a:p>
          <a:p>
            <a:pPr marL="285750" indent="-285750">
              <a:buFont typeface="Arial" panose="020B0604020202020204" pitchFamily="34" charset="0"/>
              <a:buChar char="•"/>
            </a:pPr>
            <a:r>
              <a:rPr lang="en-GB" sz="2000" b="1">
                <a:solidFill>
                  <a:schemeClr val="bg1">
                    <a:lumMod val="85000"/>
                  </a:schemeClr>
                </a:solidFill>
              </a:rPr>
              <a:t>Premiership bookings: </a:t>
            </a:r>
            <a:r>
              <a:rPr lang="en-GB" sz="2000" b="1">
                <a:solidFill>
                  <a:schemeClr val="bg1">
                    <a:lumMod val="85000"/>
                  </a:schemeClr>
                </a:solidFill>
                <a:hlinkClick r:id="rId4"/>
              </a:rPr>
              <a:t>ian.farrell789@mod.gov.uk</a:t>
            </a:r>
            <a:endParaRPr lang="en-GB" sz="2000" b="1">
              <a:solidFill>
                <a:schemeClr val="bg1">
                  <a:lumMod val="85000"/>
                </a:schemeClr>
              </a:solidFill>
            </a:endParaRPr>
          </a:p>
          <a:p>
            <a:pPr marL="285750" indent="-285750">
              <a:buFont typeface="Arial" panose="020B0604020202020204" pitchFamily="34" charset="0"/>
              <a:buChar char="•"/>
            </a:pPr>
            <a:r>
              <a:rPr lang="en-GB" sz="2000" b="1">
                <a:solidFill>
                  <a:schemeClr val="bg1">
                    <a:lumMod val="85000"/>
                  </a:schemeClr>
                </a:solidFill>
              </a:rPr>
              <a:t>South &amp; Wales bookings: </a:t>
            </a:r>
            <a:r>
              <a:rPr lang="en-GB" sz="2000" b="1">
                <a:solidFill>
                  <a:schemeClr val="bg1">
                    <a:lumMod val="85000"/>
                  </a:schemeClr>
                </a:solidFill>
                <a:hlinkClick r:id="rId5"/>
              </a:rPr>
              <a:t>arurs-appts-s@hotmail.com</a:t>
            </a:r>
            <a:endParaRPr lang="en-GB" sz="2000" b="1">
              <a:solidFill>
                <a:schemeClr val="bg1">
                  <a:lumMod val="85000"/>
                </a:schemeClr>
              </a:solidFill>
            </a:endParaRPr>
          </a:p>
          <a:p>
            <a:pPr marL="285750" indent="-285750">
              <a:buFont typeface="Arial" panose="020B0604020202020204" pitchFamily="34" charset="0"/>
              <a:buChar char="•"/>
            </a:pPr>
            <a:r>
              <a:rPr lang="en-GB" sz="2000" b="1">
                <a:solidFill>
                  <a:schemeClr val="bg1">
                    <a:lumMod val="85000"/>
                  </a:schemeClr>
                </a:solidFill>
              </a:rPr>
              <a:t>North &amp; NI bookings: </a:t>
            </a:r>
            <a:r>
              <a:rPr lang="en-GB" sz="2000" b="1">
                <a:solidFill>
                  <a:schemeClr val="bg1">
                    <a:lumMod val="85000"/>
                  </a:schemeClr>
                </a:solidFill>
                <a:hlinkClick r:id="rId6"/>
              </a:rPr>
              <a:t>arurs-appts-n@hotmail.com</a:t>
            </a:r>
            <a:endParaRPr lang="en-GB" sz="2000" b="1">
              <a:solidFill>
                <a:schemeClr val="bg1">
                  <a:lumMod val="85000"/>
                </a:schemeClr>
              </a:solidFill>
            </a:endParaRPr>
          </a:p>
          <a:p>
            <a:pPr marL="285750" indent="-285750">
              <a:buFont typeface="Arial" panose="020B0604020202020204" pitchFamily="34" charset="0"/>
              <a:buChar char="•"/>
            </a:pPr>
            <a:r>
              <a:rPr lang="en-GB" sz="2000" b="1">
                <a:solidFill>
                  <a:schemeClr val="bg1">
                    <a:lumMod val="85000"/>
                  </a:schemeClr>
                </a:solidFill>
              </a:rPr>
              <a:t>Europe and wider bookings: Roy.Serevena591@mod.gov.uk</a:t>
            </a:r>
          </a:p>
          <a:p>
            <a:pPr marL="285750" indent="-285750">
              <a:buFont typeface="Arial" panose="020B0604020202020204" pitchFamily="34" charset="0"/>
              <a:buChar char="•"/>
            </a:pPr>
            <a:endParaRPr lang="en-GB" sz="2000">
              <a:solidFill>
                <a:schemeClr val="bg1">
                  <a:lumMod val="85000"/>
                </a:schemeClr>
              </a:solidFill>
            </a:endParaRPr>
          </a:p>
        </p:txBody>
      </p:sp>
    </p:spTree>
    <p:extLst>
      <p:ext uri="{BB962C8B-B14F-4D97-AF65-F5344CB8AC3E}">
        <p14:creationId xmlns:p14="http://schemas.microsoft.com/office/powerpoint/2010/main" val="91925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7" name="Arrow: Pentagon 6">
            <a:extLst>
              <a:ext uri="{FF2B5EF4-FFF2-40B4-BE49-F238E27FC236}">
                <a16:creationId xmlns:a16="http://schemas.microsoft.com/office/drawing/2014/main" id="{39B3D091-D505-459D-9D83-51A8B8B1D42E}"/>
              </a:ext>
            </a:extLst>
          </p:cNvPr>
          <p:cNvSpPr/>
          <p:nvPr/>
        </p:nvSpPr>
        <p:spPr>
          <a:xfrm>
            <a:off x="295275" y="271462"/>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AS EARLY AS POSSIBLE</a:t>
            </a:r>
          </a:p>
        </p:txBody>
      </p:sp>
      <p:sp>
        <p:nvSpPr>
          <p:cNvPr id="14" name="Arrow: Pentagon 13">
            <a:extLst>
              <a:ext uri="{FF2B5EF4-FFF2-40B4-BE49-F238E27FC236}">
                <a16:creationId xmlns:a16="http://schemas.microsoft.com/office/drawing/2014/main" id="{23468B94-0456-4A8D-9DBB-2AB424162BD5}"/>
              </a:ext>
            </a:extLst>
          </p:cNvPr>
          <p:cNvSpPr/>
          <p:nvPr/>
        </p:nvSpPr>
        <p:spPr>
          <a:xfrm>
            <a:off x="4319586"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CONSTITUTION</a:t>
            </a:r>
          </a:p>
        </p:txBody>
      </p:sp>
      <p:sp>
        <p:nvSpPr>
          <p:cNvPr id="16" name="Arrow: Pentagon 15">
            <a:extLst>
              <a:ext uri="{FF2B5EF4-FFF2-40B4-BE49-F238E27FC236}">
                <a16:creationId xmlns:a16="http://schemas.microsoft.com/office/drawing/2014/main" id="{38834272-2627-4FBB-ACFF-5EC43445E87E}"/>
              </a:ext>
            </a:extLst>
          </p:cNvPr>
          <p:cNvSpPr/>
          <p:nvPr/>
        </p:nvSpPr>
        <p:spPr>
          <a:xfrm>
            <a:off x="4319586" y="265719"/>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BOOK FOOD</a:t>
            </a:r>
          </a:p>
        </p:txBody>
      </p:sp>
      <p:sp>
        <p:nvSpPr>
          <p:cNvPr id="18" name="Rectangle: Beveled 17">
            <a:hlinkClick r:id="rId2" action="ppaction://hlinksldjump"/>
            <a:extLst>
              <a:ext uri="{FF2B5EF4-FFF2-40B4-BE49-F238E27FC236}">
                <a16:creationId xmlns:a16="http://schemas.microsoft.com/office/drawing/2014/main" id="{452B1279-7B7A-4AF7-BC3D-8967FDAB1626}"/>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19" name="TextBox 18">
            <a:extLst>
              <a:ext uri="{FF2B5EF4-FFF2-40B4-BE49-F238E27FC236}">
                <a16:creationId xmlns:a16="http://schemas.microsoft.com/office/drawing/2014/main" id="{E880D092-4E60-4ABA-A7C4-57767F07BB99}"/>
              </a:ext>
            </a:extLst>
          </p:cNvPr>
          <p:cNvSpPr txBox="1"/>
          <p:nvPr/>
        </p:nvSpPr>
        <p:spPr>
          <a:xfrm>
            <a:off x="476250" y="1562100"/>
            <a:ext cx="6629400" cy="2862322"/>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Post match hospitality is encouraged, however, we do understand that this must be provisioned by the home team.</a:t>
            </a:r>
          </a:p>
          <a:p>
            <a:pPr marL="285750" indent="-285750">
              <a:buFont typeface="Arial" panose="020B0604020202020204" pitchFamily="34" charset="0"/>
              <a:buChar char="•"/>
            </a:pPr>
            <a:r>
              <a:rPr lang="en-GB" sz="2000" b="1">
                <a:solidFill>
                  <a:schemeClr val="bg1">
                    <a:lumMod val="85000"/>
                  </a:schemeClr>
                </a:solidFill>
              </a:rPr>
              <a:t>In the past, ROs have been able to apportion Regimental funds for post match food, as part of their financial budget.</a:t>
            </a:r>
          </a:p>
          <a:p>
            <a:pPr marL="285750" indent="-285750">
              <a:buFont typeface="Arial" panose="020B0604020202020204" pitchFamily="34" charset="0"/>
              <a:buChar char="•"/>
            </a:pPr>
            <a:r>
              <a:rPr lang="en-GB" sz="2000" b="1">
                <a:solidFill>
                  <a:schemeClr val="bg1">
                    <a:lumMod val="85000"/>
                  </a:schemeClr>
                </a:solidFill>
              </a:rPr>
              <a:t>Home teams should confirm with opposition as to whether they would like to be catered for to avoid any unnecessary costs.</a:t>
            </a:r>
          </a:p>
        </p:txBody>
      </p:sp>
    </p:spTree>
    <p:extLst>
      <p:ext uri="{BB962C8B-B14F-4D97-AF65-F5344CB8AC3E}">
        <p14:creationId xmlns:p14="http://schemas.microsoft.com/office/powerpoint/2010/main" val="355554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7" name="Arrow: Pentagon 6">
            <a:extLst>
              <a:ext uri="{FF2B5EF4-FFF2-40B4-BE49-F238E27FC236}">
                <a16:creationId xmlns:a16="http://schemas.microsoft.com/office/drawing/2014/main" id="{39B3D091-D505-459D-9D83-51A8B8B1D42E}"/>
              </a:ext>
            </a:extLst>
          </p:cNvPr>
          <p:cNvSpPr/>
          <p:nvPr/>
        </p:nvSpPr>
        <p:spPr>
          <a:xfrm>
            <a:off x="295275" y="271462"/>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AS EARLY AS POSSIBLE</a:t>
            </a:r>
          </a:p>
        </p:txBody>
      </p:sp>
      <p:sp>
        <p:nvSpPr>
          <p:cNvPr id="13" name="Arrow: Pentagon 12">
            <a:extLst>
              <a:ext uri="{FF2B5EF4-FFF2-40B4-BE49-F238E27FC236}">
                <a16:creationId xmlns:a16="http://schemas.microsoft.com/office/drawing/2014/main" id="{4C56DE28-852C-45C9-9999-56A3C8099FA2}"/>
              </a:ext>
            </a:extLst>
          </p:cNvPr>
          <p:cNvSpPr/>
          <p:nvPr/>
        </p:nvSpPr>
        <p:spPr>
          <a:xfrm>
            <a:off x="5657848" y="263338"/>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GMS</a:t>
            </a:r>
          </a:p>
        </p:txBody>
      </p:sp>
      <p:sp>
        <p:nvSpPr>
          <p:cNvPr id="38" name="Arrow: Pentagon 37">
            <a:extLst>
              <a:ext uri="{FF2B5EF4-FFF2-40B4-BE49-F238E27FC236}">
                <a16:creationId xmlns:a16="http://schemas.microsoft.com/office/drawing/2014/main" id="{7D53D212-6D74-41F2-A72F-E0618E20CFBE}"/>
              </a:ext>
            </a:extLst>
          </p:cNvPr>
          <p:cNvSpPr/>
          <p:nvPr/>
        </p:nvSpPr>
        <p:spPr>
          <a:xfrm>
            <a:off x="5667373" y="259556"/>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TRANSPORT REQUEST</a:t>
            </a:r>
          </a:p>
        </p:txBody>
      </p:sp>
      <p:sp>
        <p:nvSpPr>
          <p:cNvPr id="18" name="Rectangle: Beveled 17">
            <a:hlinkClick r:id="rId2" action="ppaction://hlinksldjump"/>
            <a:extLst>
              <a:ext uri="{FF2B5EF4-FFF2-40B4-BE49-F238E27FC236}">
                <a16:creationId xmlns:a16="http://schemas.microsoft.com/office/drawing/2014/main" id="{331F4856-F493-4893-B00A-907526DC1C7F}"/>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19" name="TextBox 18">
            <a:extLst>
              <a:ext uri="{FF2B5EF4-FFF2-40B4-BE49-F238E27FC236}">
                <a16:creationId xmlns:a16="http://schemas.microsoft.com/office/drawing/2014/main" id="{6475358F-E0D9-403D-9441-F7480BD5C239}"/>
              </a:ext>
            </a:extLst>
          </p:cNvPr>
          <p:cNvSpPr txBox="1"/>
          <p:nvPr/>
        </p:nvSpPr>
        <p:spPr>
          <a:xfrm>
            <a:off x="476250" y="1562100"/>
            <a:ext cx="6629400" cy="2862322"/>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For ARU Competition Finals and Semi Finals, units may use POT 16 for travel</a:t>
            </a:r>
          </a:p>
          <a:p>
            <a:pPr marL="285750" indent="-285750">
              <a:buFont typeface="Arial" panose="020B0604020202020204" pitchFamily="34" charset="0"/>
              <a:buChar char="•"/>
            </a:pPr>
            <a:r>
              <a:rPr lang="en-GB" sz="2000" b="1">
                <a:solidFill>
                  <a:schemeClr val="bg1">
                    <a:lumMod val="85000"/>
                  </a:schemeClr>
                </a:solidFill>
              </a:rPr>
              <a:t>For all other matches (friendlies, league matches) this is not applicable.</a:t>
            </a:r>
          </a:p>
          <a:p>
            <a:pPr marL="285750" indent="-285750">
              <a:buFont typeface="Arial" panose="020B0604020202020204" pitchFamily="34" charset="0"/>
              <a:buChar char="•"/>
            </a:pPr>
            <a:r>
              <a:rPr lang="en-GB" sz="2000" b="1">
                <a:solidFill>
                  <a:schemeClr val="bg1">
                    <a:lumMod val="85000"/>
                  </a:schemeClr>
                </a:solidFill>
              </a:rPr>
              <a:t>Where possible, ROs should ensure that transport is pooled (</a:t>
            </a:r>
            <a:r>
              <a:rPr lang="en-GB" sz="2000" b="1" err="1">
                <a:solidFill>
                  <a:schemeClr val="bg1">
                    <a:lumMod val="85000"/>
                  </a:schemeClr>
                </a:solidFill>
              </a:rPr>
              <a:t>ie</a:t>
            </a:r>
            <a:r>
              <a:rPr lang="en-GB" sz="2000" b="1">
                <a:solidFill>
                  <a:schemeClr val="bg1">
                    <a:lumMod val="85000"/>
                  </a:schemeClr>
                </a:solidFill>
              </a:rPr>
              <a:t> players sharing) and that it is appropriate. There has been an influx of players reporting to Corps rugby in expensive hire cars – this is a practice we do not want to replicate in unit rugby! </a:t>
            </a:r>
          </a:p>
        </p:txBody>
      </p:sp>
    </p:spTree>
    <p:extLst>
      <p:ext uri="{BB962C8B-B14F-4D97-AF65-F5344CB8AC3E}">
        <p14:creationId xmlns:p14="http://schemas.microsoft.com/office/powerpoint/2010/main" val="47498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9" name="Arrow: Pentagon 8">
            <a:extLst>
              <a:ext uri="{FF2B5EF4-FFF2-40B4-BE49-F238E27FC236}">
                <a16:creationId xmlns:a16="http://schemas.microsoft.com/office/drawing/2014/main" id="{A3E42BDB-4E36-4F22-8DDC-33075CE8AF70}"/>
              </a:ext>
            </a:extLst>
          </p:cNvPr>
          <p:cNvSpPr/>
          <p:nvPr/>
        </p:nvSpPr>
        <p:spPr>
          <a:xfrm>
            <a:off x="290513" y="258156"/>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72/48 HRS PRE MATCH</a:t>
            </a:r>
          </a:p>
        </p:txBody>
      </p:sp>
      <p:sp>
        <p:nvSpPr>
          <p:cNvPr id="11" name="Arrow: Pentagon 10">
            <a:extLst>
              <a:ext uri="{FF2B5EF4-FFF2-40B4-BE49-F238E27FC236}">
                <a16:creationId xmlns:a16="http://schemas.microsoft.com/office/drawing/2014/main" id="{B9DBF887-81CA-4174-AEBA-B8B86F8888AD}"/>
              </a:ext>
            </a:extLst>
          </p:cNvPr>
          <p:cNvSpPr/>
          <p:nvPr/>
        </p:nvSpPr>
        <p:spPr>
          <a:xfrm>
            <a:off x="1643062"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H&amp;S</a:t>
            </a:r>
          </a:p>
        </p:txBody>
      </p:sp>
      <p:sp>
        <p:nvSpPr>
          <p:cNvPr id="20" name="Arrow: Pentagon 19">
            <a:extLst>
              <a:ext uri="{FF2B5EF4-FFF2-40B4-BE49-F238E27FC236}">
                <a16:creationId xmlns:a16="http://schemas.microsoft.com/office/drawing/2014/main" id="{B033822D-F7CD-46F2-8C0C-CF79194DBAB1}"/>
              </a:ext>
            </a:extLst>
          </p:cNvPr>
          <p:cNvSpPr/>
          <p:nvPr/>
        </p:nvSpPr>
        <p:spPr>
          <a:xfrm>
            <a:off x="1633538" y="258156"/>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CONFIRM OPPOSITION</a:t>
            </a:r>
          </a:p>
        </p:txBody>
      </p:sp>
      <p:sp>
        <p:nvSpPr>
          <p:cNvPr id="30" name="Rectangle: Beveled 29">
            <a:hlinkClick r:id="rId2" action="ppaction://hlinksldjump"/>
            <a:extLst>
              <a:ext uri="{FF2B5EF4-FFF2-40B4-BE49-F238E27FC236}">
                <a16:creationId xmlns:a16="http://schemas.microsoft.com/office/drawing/2014/main" id="{AF2A27E7-0DC1-47A5-BFB0-17F6896DB036}"/>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31" name="TextBox 30">
            <a:extLst>
              <a:ext uri="{FF2B5EF4-FFF2-40B4-BE49-F238E27FC236}">
                <a16:creationId xmlns:a16="http://schemas.microsoft.com/office/drawing/2014/main" id="{24A2929E-A166-4397-B671-A851BD7E2410}"/>
              </a:ext>
            </a:extLst>
          </p:cNvPr>
          <p:cNvSpPr txBox="1"/>
          <p:nvPr/>
        </p:nvSpPr>
        <p:spPr>
          <a:xfrm>
            <a:off x="476250" y="1562100"/>
            <a:ext cx="6629400" cy="2246769"/>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Contact opposition RO to confirm fixture.</a:t>
            </a:r>
          </a:p>
          <a:p>
            <a:pPr marL="285750" indent="-285750">
              <a:buFont typeface="Arial" panose="020B0604020202020204" pitchFamily="34" charset="0"/>
              <a:buChar char="•"/>
            </a:pPr>
            <a:r>
              <a:rPr lang="en-GB" sz="2000" b="1">
                <a:solidFill>
                  <a:schemeClr val="bg1">
                    <a:lumMod val="85000"/>
                  </a:schemeClr>
                </a:solidFill>
              </a:rPr>
              <a:t>If the fixture is in doubt due to player numbers, look for alternate ways to play the fixture – 12s, 10s, Return2Rugby adaptive scrum laws  (if there is a lack of Front Row)</a:t>
            </a:r>
          </a:p>
          <a:p>
            <a:pPr marL="285750" indent="-285750">
              <a:buFont typeface="Arial" panose="020B0604020202020204" pitchFamily="34" charset="0"/>
              <a:buChar char="•"/>
            </a:pPr>
            <a:r>
              <a:rPr lang="en-GB" sz="2000" b="1">
                <a:solidFill>
                  <a:schemeClr val="bg1">
                    <a:lumMod val="85000"/>
                  </a:schemeClr>
                </a:solidFill>
              </a:rPr>
              <a:t>If the nature of the match has changed, ensure referee is notified when you confirm with them.</a:t>
            </a:r>
          </a:p>
        </p:txBody>
      </p:sp>
    </p:spTree>
    <p:extLst>
      <p:ext uri="{BB962C8B-B14F-4D97-AF65-F5344CB8AC3E}">
        <p14:creationId xmlns:p14="http://schemas.microsoft.com/office/powerpoint/2010/main" val="406721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9" name="Arrow: Pentagon 8">
            <a:extLst>
              <a:ext uri="{FF2B5EF4-FFF2-40B4-BE49-F238E27FC236}">
                <a16:creationId xmlns:a16="http://schemas.microsoft.com/office/drawing/2014/main" id="{A3E42BDB-4E36-4F22-8DDC-33075CE8AF70}"/>
              </a:ext>
            </a:extLst>
          </p:cNvPr>
          <p:cNvSpPr/>
          <p:nvPr/>
        </p:nvSpPr>
        <p:spPr>
          <a:xfrm>
            <a:off x="290513" y="258156"/>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48 HRS</a:t>
            </a:r>
          </a:p>
        </p:txBody>
      </p:sp>
      <p:sp>
        <p:nvSpPr>
          <p:cNvPr id="12" name="Arrow: Pentagon 11">
            <a:extLst>
              <a:ext uri="{FF2B5EF4-FFF2-40B4-BE49-F238E27FC236}">
                <a16:creationId xmlns:a16="http://schemas.microsoft.com/office/drawing/2014/main" id="{A622C481-0A9C-4DCB-91F9-BEBC7DE898AF}"/>
              </a:ext>
            </a:extLst>
          </p:cNvPr>
          <p:cNvSpPr/>
          <p:nvPr/>
        </p:nvSpPr>
        <p:spPr>
          <a:xfrm>
            <a:off x="2981324" y="251012"/>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AFFILIATION</a:t>
            </a:r>
          </a:p>
        </p:txBody>
      </p:sp>
      <p:sp>
        <p:nvSpPr>
          <p:cNvPr id="21" name="Arrow: Pentagon 20">
            <a:extLst>
              <a:ext uri="{FF2B5EF4-FFF2-40B4-BE49-F238E27FC236}">
                <a16:creationId xmlns:a16="http://schemas.microsoft.com/office/drawing/2014/main" id="{92EE99C0-47EE-402D-A39B-15C94429C460}"/>
              </a:ext>
            </a:extLst>
          </p:cNvPr>
          <p:cNvSpPr/>
          <p:nvPr/>
        </p:nvSpPr>
        <p:spPr>
          <a:xfrm>
            <a:off x="2986086" y="235745"/>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CONFIRM REF</a:t>
            </a:r>
          </a:p>
        </p:txBody>
      </p:sp>
      <p:sp>
        <p:nvSpPr>
          <p:cNvPr id="15" name="Rectangle: Beveled 14">
            <a:hlinkClick r:id="rId2" action="ppaction://hlinksldjump"/>
            <a:extLst>
              <a:ext uri="{FF2B5EF4-FFF2-40B4-BE49-F238E27FC236}">
                <a16:creationId xmlns:a16="http://schemas.microsoft.com/office/drawing/2014/main" id="{12EAE282-60E6-43F8-879F-66415270AF9F}"/>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17" name="TextBox 16">
            <a:extLst>
              <a:ext uri="{FF2B5EF4-FFF2-40B4-BE49-F238E27FC236}">
                <a16:creationId xmlns:a16="http://schemas.microsoft.com/office/drawing/2014/main" id="{AA4F7DA4-02D3-4F6C-9815-42138B8F5BE8}"/>
              </a:ext>
            </a:extLst>
          </p:cNvPr>
          <p:cNvSpPr txBox="1"/>
          <p:nvPr/>
        </p:nvSpPr>
        <p:spPr>
          <a:xfrm>
            <a:off x="476250" y="1562100"/>
            <a:ext cx="6629400" cy="3785652"/>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Contact the nominated referee at least 48 hours prior to the game, to confirm availability, pitch location, kick-off time, playing strips of both teams and any relevant competition regulations.</a:t>
            </a:r>
          </a:p>
          <a:p>
            <a:pPr marL="285750" indent="-285750">
              <a:buFont typeface="Arial" panose="020B0604020202020204" pitchFamily="34" charset="0"/>
              <a:buChar char="•"/>
            </a:pPr>
            <a:r>
              <a:rPr lang="en-GB" sz="2000" b="1">
                <a:solidFill>
                  <a:schemeClr val="bg1">
                    <a:lumMod val="85000"/>
                  </a:schemeClr>
                </a:solidFill>
              </a:rPr>
              <a:t>If the game is cancelled, the referee is to be informed immediately, failure may result in the travel and subsistence being claimed from your unit / organisation.</a:t>
            </a:r>
          </a:p>
          <a:p>
            <a:pPr marL="285750" indent="-285750">
              <a:buFont typeface="Arial" panose="020B0604020202020204" pitchFamily="34" charset="0"/>
              <a:buChar char="•"/>
            </a:pPr>
            <a:r>
              <a:rPr lang="en-GB" sz="2000" b="1">
                <a:solidFill>
                  <a:schemeClr val="bg1">
                    <a:lumMod val="85000"/>
                  </a:schemeClr>
                </a:solidFill>
              </a:rPr>
              <a:t>There are some VERY senior officers in the referee cohort. If a game is cancelled and the referee is not notified, you run the risk of this being a very senior officer who is likely to drop a note to your Commanding Officer. Please do not fall foul to this!</a:t>
            </a:r>
          </a:p>
        </p:txBody>
      </p:sp>
    </p:spTree>
    <p:extLst>
      <p:ext uri="{BB962C8B-B14F-4D97-AF65-F5344CB8AC3E}">
        <p14:creationId xmlns:p14="http://schemas.microsoft.com/office/powerpoint/2010/main" val="377724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9" name="Arrow: Pentagon 8">
            <a:extLst>
              <a:ext uri="{FF2B5EF4-FFF2-40B4-BE49-F238E27FC236}">
                <a16:creationId xmlns:a16="http://schemas.microsoft.com/office/drawing/2014/main" id="{A3E42BDB-4E36-4F22-8DDC-33075CE8AF70}"/>
              </a:ext>
            </a:extLst>
          </p:cNvPr>
          <p:cNvSpPr/>
          <p:nvPr/>
        </p:nvSpPr>
        <p:spPr>
          <a:xfrm>
            <a:off x="290513" y="258156"/>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48 HRS</a:t>
            </a:r>
          </a:p>
        </p:txBody>
      </p:sp>
      <p:sp>
        <p:nvSpPr>
          <p:cNvPr id="14" name="Arrow: Pentagon 13">
            <a:extLst>
              <a:ext uri="{FF2B5EF4-FFF2-40B4-BE49-F238E27FC236}">
                <a16:creationId xmlns:a16="http://schemas.microsoft.com/office/drawing/2014/main" id="{23468B94-0456-4A8D-9DBB-2AB424162BD5}"/>
              </a:ext>
            </a:extLst>
          </p:cNvPr>
          <p:cNvSpPr/>
          <p:nvPr/>
        </p:nvSpPr>
        <p:spPr>
          <a:xfrm>
            <a:off x="4319586"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CONSTITUTION</a:t>
            </a:r>
          </a:p>
        </p:txBody>
      </p:sp>
      <p:sp>
        <p:nvSpPr>
          <p:cNvPr id="22" name="Arrow: Pentagon 21">
            <a:extLst>
              <a:ext uri="{FF2B5EF4-FFF2-40B4-BE49-F238E27FC236}">
                <a16:creationId xmlns:a16="http://schemas.microsoft.com/office/drawing/2014/main" id="{100A67ED-BBE9-4EBF-887B-B3001BDDFC97}"/>
              </a:ext>
            </a:extLst>
          </p:cNvPr>
          <p:cNvSpPr/>
          <p:nvPr/>
        </p:nvSpPr>
        <p:spPr>
          <a:xfrm>
            <a:off x="4329110" y="254795"/>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CONFIRM FACILITIES</a:t>
            </a:r>
          </a:p>
        </p:txBody>
      </p:sp>
      <p:sp>
        <p:nvSpPr>
          <p:cNvPr id="15" name="Rectangle: Beveled 14">
            <a:hlinkClick r:id="rId2" action="ppaction://hlinksldjump"/>
            <a:extLst>
              <a:ext uri="{FF2B5EF4-FFF2-40B4-BE49-F238E27FC236}">
                <a16:creationId xmlns:a16="http://schemas.microsoft.com/office/drawing/2014/main" id="{8C8774AC-5FCE-4DB2-81B8-04A2AF2F5A62}"/>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17" name="TextBox 16">
            <a:extLst>
              <a:ext uri="{FF2B5EF4-FFF2-40B4-BE49-F238E27FC236}">
                <a16:creationId xmlns:a16="http://schemas.microsoft.com/office/drawing/2014/main" id="{17B89407-ADB8-4F5E-AAB5-9C9CDE46A6F9}"/>
              </a:ext>
            </a:extLst>
          </p:cNvPr>
          <p:cNvSpPr txBox="1"/>
          <p:nvPr/>
        </p:nvSpPr>
        <p:spPr>
          <a:xfrm>
            <a:off x="476250" y="1562100"/>
            <a:ext cx="6629400" cy="1631216"/>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Follow up on initial facilities booking! Pitches, changing facilities, transport, food etc.</a:t>
            </a:r>
          </a:p>
          <a:p>
            <a:pPr marL="285750" indent="-285750">
              <a:buFont typeface="Arial" panose="020B0604020202020204" pitchFamily="34" charset="0"/>
              <a:buChar char="•"/>
            </a:pPr>
            <a:r>
              <a:rPr lang="en-GB" sz="2000" b="1">
                <a:solidFill>
                  <a:schemeClr val="bg1">
                    <a:lumMod val="85000"/>
                  </a:schemeClr>
                </a:solidFill>
              </a:rPr>
              <a:t>Confirm whose responsibility it is to dress the pitch (post protectors and flags) if you book via Aspire/civilian contractors.</a:t>
            </a:r>
          </a:p>
        </p:txBody>
      </p:sp>
    </p:spTree>
    <p:extLst>
      <p:ext uri="{BB962C8B-B14F-4D97-AF65-F5344CB8AC3E}">
        <p14:creationId xmlns:p14="http://schemas.microsoft.com/office/powerpoint/2010/main" val="285280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9" name="Arrow: Pentagon 8">
            <a:extLst>
              <a:ext uri="{FF2B5EF4-FFF2-40B4-BE49-F238E27FC236}">
                <a16:creationId xmlns:a16="http://schemas.microsoft.com/office/drawing/2014/main" id="{A3E42BDB-4E36-4F22-8DDC-33075CE8AF70}"/>
              </a:ext>
            </a:extLst>
          </p:cNvPr>
          <p:cNvSpPr/>
          <p:nvPr/>
        </p:nvSpPr>
        <p:spPr>
          <a:xfrm>
            <a:off x="304800" y="251012"/>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48 HRS</a:t>
            </a:r>
          </a:p>
        </p:txBody>
      </p:sp>
      <p:sp>
        <p:nvSpPr>
          <p:cNvPr id="13" name="Arrow: Pentagon 12">
            <a:extLst>
              <a:ext uri="{FF2B5EF4-FFF2-40B4-BE49-F238E27FC236}">
                <a16:creationId xmlns:a16="http://schemas.microsoft.com/office/drawing/2014/main" id="{4C56DE28-852C-45C9-9999-56A3C8099FA2}"/>
              </a:ext>
            </a:extLst>
          </p:cNvPr>
          <p:cNvSpPr/>
          <p:nvPr/>
        </p:nvSpPr>
        <p:spPr>
          <a:xfrm>
            <a:off x="5657848" y="263338"/>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GMS</a:t>
            </a:r>
          </a:p>
        </p:txBody>
      </p:sp>
      <p:sp>
        <p:nvSpPr>
          <p:cNvPr id="23" name="Arrow: Pentagon 22">
            <a:extLst>
              <a:ext uri="{FF2B5EF4-FFF2-40B4-BE49-F238E27FC236}">
                <a16:creationId xmlns:a16="http://schemas.microsoft.com/office/drawing/2014/main" id="{FEDEAAAA-EF99-4C99-83C1-CDAA9D961B86}"/>
              </a:ext>
            </a:extLst>
          </p:cNvPr>
          <p:cNvSpPr/>
          <p:nvPr/>
        </p:nvSpPr>
        <p:spPr>
          <a:xfrm>
            <a:off x="5657848" y="266700"/>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REGTL ORDERS</a:t>
            </a:r>
          </a:p>
        </p:txBody>
      </p:sp>
      <p:sp>
        <p:nvSpPr>
          <p:cNvPr id="30" name="Rectangle: Beveled 29">
            <a:hlinkClick r:id="rId2" action="ppaction://hlinksldjump"/>
            <a:extLst>
              <a:ext uri="{FF2B5EF4-FFF2-40B4-BE49-F238E27FC236}">
                <a16:creationId xmlns:a16="http://schemas.microsoft.com/office/drawing/2014/main" id="{57DC769A-17EC-40D9-AED0-B8C1DD423288}"/>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31" name="TextBox 30">
            <a:extLst>
              <a:ext uri="{FF2B5EF4-FFF2-40B4-BE49-F238E27FC236}">
                <a16:creationId xmlns:a16="http://schemas.microsoft.com/office/drawing/2014/main" id="{7737EAFC-C173-405E-9F57-097DF7B1FC8D}"/>
              </a:ext>
            </a:extLst>
          </p:cNvPr>
          <p:cNvSpPr txBox="1"/>
          <p:nvPr/>
        </p:nvSpPr>
        <p:spPr>
          <a:xfrm>
            <a:off x="476250" y="1562100"/>
            <a:ext cx="6629400" cy="2246769"/>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Regimental Orders MUST be updated with match details for insurance purposes.</a:t>
            </a:r>
          </a:p>
          <a:p>
            <a:pPr marL="285750" indent="-285750">
              <a:buFont typeface="Arial" panose="020B0604020202020204" pitchFamily="34" charset="0"/>
              <a:buChar char="•"/>
            </a:pPr>
            <a:r>
              <a:rPr lang="en-GB" sz="2000" b="1">
                <a:solidFill>
                  <a:schemeClr val="bg1">
                    <a:lumMod val="85000"/>
                  </a:schemeClr>
                </a:solidFill>
              </a:rPr>
              <a:t>Detail should include date, opposition, venue, timings, personnel and responsibilities.</a:t>
            </a:r>
          </a:p>
          <a:p>
            <a:pPr marL="285750" indent="-285750">
              <a:buFont typeface="Arial" panose="020B0604020202020204" pitchFamily="34" charset="0"/>
              <a:buChar char="•"/>
            </a:pPr>
            <a:r>
              <a:rPr lang="en-GB" sz="2000" b="1">
                <a:solidFill>
                  <a:schemeClr val="bg1">
                    <a:lumMod val="85000"/>
                  </a:schemeClr>
                </a:solidFill>
              </a:rPr>
              <a:t>Details of personnel selected at Representative level (Army &amp; Corps) must also be included on Regimental Orders. </a:t>
            </a:r>
          </a:p>
        </p:txBody>
      </p:sp>
    </p:spTree>
    <p:extLst>
      <p:ext uri="{BB962C8B-B14F-4D97-AF65-F5344CB8AC3E}">
        <p14:creationId xmlns:p14="http://schemas.microsoft.com/office/powerpoint/2010/main" val="65658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9" name="Arrow: Pentagon 8">
            <a:extLst>
              <a:ext uri="{FF2B5EF4-FFF2-40B4-BE49-F238E27FC236}">
                <a16:creationId xmlns:a16="http://schemas.microsoft.com/office/drawing/2014/main" id="{A3E42BDB-4E36-4F22-8DDC-33075CE8AF70}"/>
              </a:ext>
            </a:extLst>
          </p:cNvPr>
          <p:cNvSpPr/>
          <p:nvPr/>
        </p:nvSpPr>
        <p:spPr>
          <a:xfrm>
            <a:off x="304800" y="251012"/>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48 HRS</a:t>
            </a:r>
          </a:p>
        </p:txBody>
      </p:sp>
      <p:sp>
        <p:nvSpPr>
          <p:cNvPr id="24" name="Arrow: Pentagon 23">
            <a:extLst>
              <a:ext uri="{FF2B5EF4-FFF2-40B4-BE49-F238E27FC236}">
                <a16:creationId xmlns:a16="http://schemas.microsoft.com/office/drawing/2014/main" id="{AB19043A-6435-4EEC-91E1-50808AA87898}"/>
              </a:ext>
            </a:extLst>
          </p:cNvPr>
          <p:cNvSpPr/>
          <p:nvPr/>
        </p:nvSpPr>
        <p:spPr>
          <a:xfrm>
            <a:off x="7038972" y="271463"/>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EQPT CHECK</a:t>
            </a:r>
          </a:p>
        </p:txBody>
      </p:sp>
      <p:sp>
        <p:nvSpPr>
          <p:cNvPr id="8" name="Rectangle: Beveled 7">
            <a:hlinkClick r:id="rId2" action="ppaction://hlinksldjump"/>
            <a:extLst>
              <a:ext uri="{FF2B5EF4-FFF2-40B4-BE49-F238E27FC236}">
                <a16:creationId xmlns:a16="http://schemas.microsoft.com/office/drawing/2014/main" id="{363AF75F-1A41-492B-A012-804B0B3424A7}"/>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10" name="TextBox 9">
            <a:extLst>
              <a:ext uri="{FF2B5EF4-FFF2-40B4-BE49-F238E27FC236}">
                <a16:creationId xmlns:a16="http://schemas.microsoft.com/office/drawing/2014/main" id="{E2AF8E43-B957-4525-A2F8-BB01D50C6EDA}"/>
              </a:ext>
            </a:extLst>
          </p:cNvPr>
          <p:cNvSpPr txBox="1"/>
          <p:nvPr/>
        </p:nvSpPr>
        <p:spPr>
          <a:xfrm>
            <a:off x="476250" y="1562100"/>
            <a:ext cx="6629400" cy="1015663"/>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Match day strip, post protectors, flags, training equipment, match balls, first aid kit etc should be checked in advance to ensure that they are serviceable.</a:t>
            </a:r>
          </a:p>
        </p:txBody>
      </p:sp>
    </p:spTree>
    <p:extLst>
      <p:ext uri="{BB962C8B-B14F-4D97-AF65-F5344CB8AC3E}">
        <p14:creationId xmlns:p14="http://schemas.microsoft.com/office/powerpoint/2010/main" val="268123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353FE8-8D23-43C0-8F48-7939C13C19E7}"/>
              </a:ext>
            </a:extLst>
          </p:cNvPr>
          <p:cNvSpPr txBox="1"/>
          <p:nvPr/>
        </p:nvSpPr>
        <p:spPr>
          <a:xfrm>
            <a:off x="476250" y="1562100"/>
            <a:ext cx="6629400" cy="1015663"/>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solidFill>
              </a:rPr>
              <a:t>To navigate, open as a presentation.</a:t>
            </a:r>
          </a:p>
          <a:p>
            <a:pPr marL="285750" indent="-285750">
              <a:buFont typeface="Arial" panose="020B0604020202020204" pitchFamily="34" charset="0"/>
              <a:buChar char="•"/>
            </a:pPr>
            <a:r>
              <a:rPr lang="en-GB" sz="2000" b="1">
                <a:solidFill>
                  <a:schemeClr val="bg1"/>
                </a:solidFill>
              </a:rPr>
              <a:t>To move to the required page, click on the appropriate tile </a:t>
            </a:r>
            <a:r>
              <a:rPr lang="en-GB" sz="2000" b="1"/>
              <a:t>box </a:t>
            </a:r>
          </a:p>
        </p:txBody>
      </p:sp>
      <p:sp>
        <p:nvSpPr>
          <p:cNvPr id="5" name="Arrow: Pentagon 4">
            <a:extLst>
              <a:ext uri="{FF2B5EF4-FFF2-40B4-BE49-F238E27FC236}">
                <a16:creationId xmlns:a16="http://schemas.microsoft.com/office/drawing/2014/main" id="{C5A472AC-8E30-402C-B439-8CF5251194E3}"/>
              </a:ext>
            </a:extLst>
          </p:cNvPr>
          <p:cNvSpPr/>
          <p:nvPr/>
        </p:nvSpPr>
        <p:spPr>
          <a:xfrm>
            <a:off x="838200" y="2269986"/>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6" name="TextBox 5">
            <a:extLst>
              <a:ext uri="{FF2B5EF4-FFF2-40B4-BE49-F238E27FC236}">
                <a16:creationId xmlns:a16="http://schemas.microsoft.com/office/drawing/2014/main" id="{D519E0D8-F1F8-4D36-8E13-64504993A660}"/>
              </a:ext>
            </a:extLst>
          </p:cNvPr>
          <p:cNvSpPr txBox="1"/>
          <p:nvPr/>
        </p:nvSpPr>
        <p:spPr>
          <a:xfrm>
            <a:off x="476250" y="3111639"/>
            <a:ext cx="6629400" cy="400110"/>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solidFill>
              </a:rPr>
              <a:t>To return to the index page, click on the Index box  </a:t>
            </a:r>
          </a:p>
        </p:txBody>
      </p:sp>
      <p:sp>
        <p:nvSpPr>
          <p:cNvPr id="7" name="Rectangle: Beveled 6">
            <a:hlinkClick r:id="rId2" action="ppaction://hlinksldjump"/>
            <a:extLst>
              <a:ext uri="{FF2B5EF4-FFF2-40B4-BE49-F238E27FC236}">
                <a16:creationId xmlns:a16="http://schemas.microsoft.com/office/drawing/2014/main" id="{8D6C1C45-7C95-409F-ADF4-0828738FDF36}"/>
              </a:ext>
            </a:extLst>
          </p:cNvPr>
          <p:cNvSpPr/>
          <p:nvPr/>
        </p:nvSpPr>
        <p:spPr>
          <a:xfrm>
            <a:off x="838200" y="3614499"/>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8" name="TextBox 7">
            <a:extLst>
              <a:ext uri="{FF2B5EF4-FFF2-40B4-BE49-F238E27FC236}">
                <a16:creationId xmlns:a16="http://schemas.microsoft.com/office/drawing/2014/main" id="{C6CC57CE-D310-471E-80D8-3254B95E3696}"/>
              </a:ext>
            </a:extLst>
          </p:cNvPr>
          <p:cNvSpPr txBox="1"/>
          <p:nvPr/>
        </p:nvSpPr>
        <p:spPr>
          <a:xfrm>
            <a:off x="476250" y="4374474"/>
            <a:ext cx="6629400" cy="707886"/>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solidFill>
              </a:rPr>
              <a:t>To scroll through use left or right cursor buttons as per any normal presentation  </a:t>
            </a:r>
          </a:p>
        </p:txBody>
      </p:sp>
    </p:spTree>
    <p:extLst>
      <p:ext uri="{BB962C8B-B14F-4D97-AF65-F5344CB8AC3E}">
        <p14:creationId xmlns:p14="http://schemas.microsoft.com/office/powerpoint/2010/main" val="237623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8" name="Arrow: Pentagon 7">
            <a:extLst>
              <a:ext uri="{FF2B5EF4-FFF2-40B4-BE49-F238E27FC236}">
                <a16:creationId xmlns:a16="http://schemas.microsoft.com/office/drawing/2014/main" id="{F3676FC8-7DD4-4DFD-AB05-461C3A992494}"/>
              </a:ext>
            </a:extLst>
          </p:cNvPr>
          <p:cNvSpPr/>
          <p:nvPr/>
        </p:nvSpPr>
        <p:spPr>
          <a:xfrm>
            <a:off x="314326" y="247651"/>
            <a:ext cx="1371600" cy="781050"/>
          </a:xfrm>
          <a:prstGeom prst="homePlat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MATCH DAY</a:t>
            </a:r>
          </a:p>
        </p:txBody>
      </p:sp>
      <p:sp>
        <p:nvSpPr>
          <p:cNvPr id="11" name="Arrow: Pentagon 10">
            <a:extLst>
              <a:ext uri="{FF2B5EF4-FFF2-40B4-BE49-F238E27FC236}">
                <a16:creationId xmlns:a16="http://schemas.microsoft.com/office/drawing/2014/main" id="{B9DBF887-81CA-4174-AEBA-B8B86F8888AD}"/>
              </a:ext>
            </a:extLst>
          </p:cNvPr>
          <p:cNvSpPr/>
          <p:nvPr/>
        </p:nvSpPr>
        <p:spPr>
          <a:xfrm>
            <a:off x="1643062"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H&amp;S</a:t>
            </a:r>
          </a:p>
        </p:txBody>
      </p:sp>
      <p:sp>
        <p:nvSpPr>
          <p:cNvPr id="25" name="Arrow: Pentagon 24">
            <a:extLst>
              <a:ext uri="{FF2B5EF4-FFF2-40B4-BE49-F238E27FC236}">
                <a16:creationId xmlns:a16="http://schemas.microsoft.com/office/drawing/2014/main" id="{BFB0AD10-99CF-4BDE-AE50-DF3FCD740E6B}"/>
              </a:ext>
            </a:extLst>
          </p:cNvPr>
          <p:cNvSpPr/>
          <p:nvPr/>
        </p:nvSpPr>
        <p:spPr>
          <a:xfrm>
            <a:off x="1638300" y="262918"/>
            <a:ext cx="1371600" cy="781050"/>
          </a:xfrm>
          <a:prstGeom prst="homePlat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PITCH &amp; FACILITIES  INSP</a:t>
            </a:r>
          </a:p>
        </p:txBody>
      </p:sp>
      <p:sp>
        <p:nvSpPr>
          <p:cNvPr id="30" name="Rectangle: Beveled 29">
            <a:hlinkClick r:id="rId2" action="ppaction://hlinksldjump"/>
            <a:extLst>
              <a:ext uri="{FF2B5EF4-FFF2-40B4-BE49-F238E27FC236}">
                <a16:creationId xmlns:a16="http://schemas.microsoft.com/office/drawing/2014/main" id="{15799D4C-52D1-427B-8CA7-7A6376871259}"/>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31" name="TextBox 30">
            <a:extLst>
              <a:ext uri="{FF2B5EF4-FFF2-40B4-BE49-F238E27FC236}">
                <a16:creationId xmlns:a16="http://schemas.microsoft.com/office/drawing/2014/main" id="{8422B0C6-8896-406A-B0E9-A16F35D588A6}"/>
              </a:ext>
            </a:extLst>
          </p:cNvPr>
          <p:cNvSpPr txBox="1"/>
          <p:nvPr/>
        </p:nvSpPr>
        <p:spPr>
          <a:xfrm>
            <a:off x="476250" y="1562100"/>
            <a:ext cx="6629400" cy="3170099"/>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Most pertinent when playing on pitches within Garrison areas that are outside of camp.</a:t>
            </a:r>
          </a:p>
          <a:p>
            <a:pPr marL="285750" indent="-285750">
              <a:buFont typeface="Arial" panose="020B0604020202020204" pitchFamily="34" charset="0"/>
              <a:buChar char="•"/>
            </a:pPr>
            <a:r>
              <a:rPr lang="en-GB" sz="2000" b="1">
                <a:solidFill>
                  <a:schemeClr val="bg1">
                    <a:lumMod val="85000"/>
                  </a:schemeClr>
                </a:solidFill>
              </a:rPr>
              <a:t>Ensure pitch is playable, free from foreign objects and that there is clear access and egress in the case of a med emergency.</a:t>
            </a:r>
          </a:p>
          <a:p>
            <a:pPr marL="285750" indent="-285750">
              <a:buFont typeface="Arial" panose="020B0604020202020204" pitchFamily="34" charset="0"/>
              <a:buChar char="•"/>
            </a:pPr>
            <a:r>
              <a:rPr lang="en-GB" sz="2000" b="1">
                <a:solidFill>
                  <a:schemeClr val="bg1">
                    <a:lumMod val="85000"/>
                  </a:schemeClr>
                </a:solidFill>
              </a:rPr>
              <a:t>Ensure changing facilities have been allocated to away team and referee.</a:t>
            </a:r>
          </a:p>
          <a:p>
            <a:pPr marL="285750" indent="-285750">
              <a:buFont typeface="Arial" panose="020B0604020202020204" pitchFamily="34" charset="0"/>
              <a:buChar char="•"/>
            </a:pPr>
            <a:r>
              <a:rPr lang="en-GB" sz="2000" b="1">
                <a:solidFill>
                  <a:schemeClr val="bg1">
                    <a:lumMod val="85000"/>
                  </a:schemeClr>
                </a:solidFill>
              </a:rPr>
              <a:t>Ensure Risk Assessment for pitch and facilities has been passed to the ARU.</a:t>
            </a:r>
          </a:p>
          <a:p>
            <a:endParaRPr lang="en-GB" sz="2000">
              <a:solidFill>
                <a:schemeClr val="bg1">
                  <a:lumMod val="85000"/>
                </a:schemeClr>
              </a:solidFill>
            </a:endParaRPr>
          </a:p>
        </p:txBody>
      </p:sp>
    </p:spTree>
    <p:extLst>
      <p:ext uri="{BB962C8B-B14F-4D97-AF65-F5344CB8AC3E}">
        <p14:creationId xmlns:p14="http://schemas.microsoft.com/office/powerpoint/2010/main" val="46871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8" name="Arrow: Pentagon 7">
            <a:extLst>
              <a:ext uri="{FF2B5EF4-FFF2-40B4-BE49-F238E27FC236}">
                <a16:creationId xmlns:a16="http://schemas.microsoft.com/office/drawing/2014/main" id="{F3676FC8-7DD4-4DFD-AB05-461C3A992494}"/>
              </a:ext>
            </a:extLst>
          </p:cNvPr>
          <p:cNvSpPr/>
          <p:nvPr/>
        </p:nvSpPr>
        <p:spPr>
          <a:xfrm>
            <a:off x="314326" y="247651"/>
            <a:ext cx="1371600" cy="781050"/>
          </a:xfrm>
          <a:prstGeom prst="homePlat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MATCH DAY</a:t>
            </a:r>
          </a:p>
        </p:txBody>
      </p:sp>
      <p:sp>
        <p:nvSpPr>
          <p:cNvPr id="12" name="Arrow: Pentagon 11">
            <a:extLst>
              <a:ext uri="{FF2B5EF4-FFF2-40B4-BE49-F238E27FC236}">
                <a16:creationId xmlns:a16="http://schemas.microsoft.com/office/drawing/2014/main" id="{A622C481-0A9C-4DCB-91F9-BEBC7DE898AF}"/>
              </a:ext>
            </a:extLst>
          </p:cNvPr>
          <p:cNvSpPr/>
          <p:nvPr/>
        </p:nvSpPr>
        <p:spPr>
          <a:xfrm>
            <a:off x="2981324" y="251012"/>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AFFILIATION</a:t>
            </a:r>
          </a:p>
        </p:txBody>
      </p:sp>
      <p:sp>
        <p:nvSpPr>
          <p:cNvPr id="26" name="Arrow: Pentagon 25">
            <a:extLst>
              <a:ext uri="{FF2B5EF4-FFF2-40B4-BE49-F238E27FC236}">
                <a16:creationId xmlns:a16="http://schemas.microsoft.com/office/drawing/2014/main" id="{D2BD4918-5831-4725-9A7D-2DA121BE5859}"/>
              </a:ext>
            </a:extLst>
          </p:cNvPr>
          <p:cNvSpPr/>
          <p:nvPr/>
        </p:nvSpPr>
        <p:spPr>
          <a:xfrm>
            <a:off x="2981324" y="238126"/>
            <a:ext cx="1371600" cy="781050"/>
          </a:xfrm>
          <a:prstGeom prst="homePlat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GREET REF &amp; OPPOSITION</a:t>
            </a:r>
          </a:p>
        </p:txBody>
      </p:sp>
      <p:sp>
        <p:nvSpPr>
          <p:cNvPr id="15" name="Rectangle: Beveled 14">
            <a:hlinkClick r:id="rId2" action="ppaction://hlinksldjump"/>
            <a:extLst>
              <a:ext uri="{FF2B5EF4-FFF2-40B4-BE49-F238E27FC236}">
                <a16:creationId xmlns:a16="http://schemas.microsoft.com/office/drawing/2014/main" id="{0EBC4B98-760E-487E-8416-AE76A5D7A539}"/>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9" name="TextBox 8">
            <a:extLst>
              <a:ext uri="{FF2B5EF4-FFF2-40B4-BE49-F238E27FC236}">
                <a16:creationId xmlns:a16="http://schemas.microsoft.com/office/drawing/2014/main" id="{1ABF5756-9F04-4C58-AA68-B4A42747026E}"/>
              </a:ext>
            </a:extLst>
          </p:cNvPr>
          <p:cNvSpPr txBox="1"/>
          <p:nvPr/>
        </p:nvSpPr>
        <p:spPr>
          <a:xfrm>
            <a:off x="476250" y="1562100"/>
            <a:ext cx="6629400" cy="1323439"/>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Ensure both Referee and Opposition are made aware of changing facilities, pitches and access routes (if applicable).</a:t>
            </a:r>
          </a:p>
          <a:p>
            <a:endParaRPr lang="en-GB" sz="2000">
              <a:solidFill>
                <a:schemeClr val="bg1">
                  <a:lumMod val="85000"/>
                </a:schemeClr>
              </a:solidFill>
            </a:endParaRPr>
          </a:p>
        </p:txBody>
      </p:sp>
    </p:spTree>
    <p:extLst>
      <p:ext uri="{BB962C8B-B14F-4D97-AF65-F5344CB8AC3E}">
        <p14:creationId xmlns:p14="http://schemas.microsoft.com/office/powerpoint/2010/main" val="416555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0" name="Arrow: Pentagon 9">
            <a:extLst>
              <a:ext uri="{FF2B5EF4-FFF2-40B4-BE49-F238E27FC236}">
                <a16:creationId xmlns:a16="http://schemas.microsoft.com/office/drawing/2014/main" id="{C3EC097E-3928-4038-8D63-612FE55129D0}"/>
              </a:ext>
            </a:extLst>
          </p:cNvPr>
          <p:cNvSpPr/>
          <p:nvPr/>
        </p:nvSpPr>
        <p:spPr>
          <a:xfrm>
            <a:off x="304800" y="257175"/>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POST MATCH</a:t>
            </a:r>
          </a:p>
        </p:txBody>
      </p:sp>
      <p:sp>
        <p:nvSpPr>
          <p:cNvPr id="11" name="Arrow: Pentagon 10">
            <a:extLst>
              <a:ext uri="{FF2B5EF4-FFF2-40B4-BE49-F238E27FC236}">
                <a16:creationId xmlns:a16="http://schemas.microsoft.com/office/drawing/2014/main" id="{B9DBF887-81CA-4174-AEBA-B8B86F8888AD}"/>
              </a:ext>
            </a:extLst>
          </p:cNvPr>
          <p:cNvSpPr/>
          <p:nvPr/>
        </p:nvSpPr>
        <p:spPr>
          <a:xfrm>
            <a:off x="1643062"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H&amp;S</a:t>
            </a:r>
          </a:p>
        </p:txBody>
      </p:sp>
      <p:sp>
        <p:nvSpPr>
          <p:cNvPr id="34" name="Arrow: Pentagon 33">
            <a:extLst>
              <a:ext uri="{FF2B5EF4-FFF2-40B4-BE49-F238E27FC236}">
                <a16:creationId xmlns:a16="http://schemas.microsoft.com/office/drawing/2014/main" id="{23DA2018-C2E5-422D-AC8A-2F243661A8E9}"/>
              </a:ext>
            </a:extLst>
          </p:cNvPr>
          <p:cNvSpPr/>
          <p:nvPr/>
        </p:nvSpPr>
        <p:spPr>
          <a:xfrm>
            <a:off x="1638300" y="242888"/>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a:solidFill>
                  <a:srgbClr val="000099"/>
                </a:solidFill>
              </a:rPr>
              <a:t>EQPT CHECK</a:t>
            </a:r>
          </a:p>
        </p:txBody>
      </p:sp>
      <p:sp>
        <p:nvSpPr>
          <p:cNvPr id="30" name="Rectangle: Beveled 29">
            <a:hlinkClick r:id="rId2" action="ppaction://hlinksldjump"/>
            <a:extLst>
              <a:ext uri="{FF2B5EF4-FFF2-40B4-BE49-F238E27FC236}">
                <a16:creationId xmlns:a16="http://schemas.microsoft.com/office/drawing/2014/main" id="{9B8D3D07-7984-4432-8DC2-D44F6F748882}"/>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8" name="TextBox 7">
            <a:extLst>
              <a:ext uri="{FF2B5EF4-FFF2-40B4-BE49-F238E27FC236}">
                <a16:creationId xmlns:a16="http://schemas.microsoft.com/office/drawing/2014/main" id="{2A88A929-F94B-4E71-8A4A-A48C2CDD98F4}"/>
              </a:ext>
            </a:extLst>
          </p:cNvPr>
          <p:cNvSpPr txBox="1"/>
          <p:nvPr/>
        </p:nvSpPr>
        <p:spPr>
          <a:xfrm>
            <a:off x="476250" y="1562100"/>
            <a:ext cx="6629400" cy="1015663"/>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Make sure all match kit is accounted for!</a:t>
            </a:r>
          </a:p>
          <a:p>
            <a:pPr marL="285750" indent="-285750">
              <a:buFont typeface="Arial" panose="020B0604020202020204" pitchFamily="34" charset="0"/>
              <a:buChar char="•"/>
            </a:pPr>
            <a:r>
              <a:rPr lang="en-GB" sz="2000" b="1">
                <a:solidFill>
                  <a:schemeClr val="bg1">
                    <a:lumMod val="85000"/>
                  </a:schemeClr>
                </a:solidFill>
              </a:rPr>
              <a:t>Check that all pitch equipment (post protectors, flags and poles) are serviceable.</a:t>
            </a:r>
          </a:p>
        </p:txBody>
      </p:sp>
    </p:spTree>
    <p:extLst>
      <p:ext uri="{BB962C8B-B14F-4D97-AF65-F5344CB8AC3E}">
        <p14:creationId xmlns:p14="http://schemas.microsoft.com/office/powerpoint/2010/main" val="390191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0" name="Arrow: Pentagon 9">
            <a:extLst>
              <a:ext uri="{FF2B5EF4-FFF2-40B4-BE49-F238E27FC236}">
                <a16:creationId xmlns:a16="http://schemas.microsoft.com/office/drawing/2014/main" id="{C3EC097E-3928-4038-8D63-612FE55129D0}"/>
              </a:ext>
            </a:extLst>
          </p:cNvPr>
          <p:cNvSpPr/>
          <p:nvPr/>
        </p:nvSpPr>
        <p:spPr>
          <a:xfrm>
            <a:off x="304800" y="257175"/>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POST MATCH</a:t>
            </a:r>
          </a:p>
        </p:txBody>
      </p:sp>
      <p:sp>
        <p:nvSpPr>
          <p:cNvPr id="12" name="Arrow: Pentagon 11">
            <a:extLst>
              <a:ext uri="{FF2B5EF4-FFF2-40B4-BE49-F238E27FC236}">
                <a16:creationId xmlns:a16="http://schemas.microsoft.com/office/drawing/2014/main" id="{A622C481-0A9C-4DCB-91F9-BEBC7DE898AF}"/>
              </a:ext>
            </a:extLst>
          </p:cNvPr>
          <p:cNvSpPr/>
          <p:nvPr/>
        </p:nvSpPr>
        <p:spPr>
          <a:xfrm>
            <a:off x="2981324" y="251012"/>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AFFILIATION</a:t>
            </a:r>
          </a:p>
        </p:txBody>
      </p:sp>
      <p:sp>
        <p:nvSpPr>
          <p:cNvPr id="35" name="Arrow: Pentagon 34">
            <a:extLst>
              <a:ext uri="{FF2B5EF4-FFF2-40B4-BE49-F238E27FC236}">
                <a16:creationId xmlns:a16="http://schemas.microsoft.com/office/drawing/2014/main" id="{553B9F9A-3455-48D4-AF7A-CFC0947E7537}"/>
              </a:ext>
            </a:extLst>
          </p:cNvPr>
          <p:cNvSpPr/>
          <p:nvPr/>
        </p:nvSpPr>
        <p:spPr>
          <a:xfrm>
            <a:off x="2993231" y="246250"/>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rgbClr val="000099"/>
                </a:solidFill>
              </a:rPr>
              <a:t>INJURY REPORTING</a:t>
            </a:r>
          </a:p>
        </p:txBody>
      </p:sp>
      <p:sp>
        <p:nvSpPr>
          <p:cNvPr id="15" name="Rectangle: Beveled 14">
            <a:hlinkClick r:id="rId2" action="ppaction://hlinksldjump"/>
            <a:extLst>
              <a:ext uri="{FF2B5EF4-FFF2-40B4-BE49-F238E27FC236}">
                <a16:creationId xmlns:a16="http://schemas.microsoft.com/office/drawing/2014/main" id="{7DFB79A5-96AF-4FF6-B962-2F5565BD9917}"/>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8" name="TextBox 7">
            <a:extLst>
              <a:ext uri="{FF2B5EF4-FFF2-40B4-BE49-F238E27FC236}">
                <a16:creationId xmlns:a16="http://schemas.microsoft.com/office/drawing/2014/main" id="{9D16B7D7-1224-489F-B654-36233BDA08BF}"/>
              </a:ext>
            </a:extLst>
          </p:cNvPr>
          <p:cNvSpPr txBox="1"/>
          <p:nvPr/>
        </p:nvSpPr>
        <p:spPr>
          <a:xfrm>
            <a:off x="6493481" y="2240194"/>
            <a:ext cx="5698519" cy="2554545"/>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dirty="0">
                <a:solidFill>
                  <a:schemeClr val="bg1">
                    <a:lumMod val="85000"/>
                  </a:schemeClr>
                </a:solidFill>
              </a:rPr>
              <a:t>If players are injured whilst playing rugby then they may be liable for compensation.</a:t>
            </a:r>
            <a:endParaRPr lang="en-GB" sz="2000" b="1" dirty="0">
              <a:solidFill>
                <a:schemeClr val="bg1">
                  <a:lumMod val="85000"/>
                </a:schemeClr>
              </a:solidFill>
              <a:cs typeface="Calibri"/>
            </a:endParaRPr>
          </a:p>
          <a:p>
            <a:pPr marL="285750" indent="-285750">
              <a:buFont typeface="Arial" panose="020B0604020202020204" pitchFamily="34" charset="0"/>
              <a:buChar char="•"/>
            </a:pPr>
            <a:r>
              <a:rPr lang="en-GB" sz="2000" b="1" dirty="0">
                <a:solidFill>
                  <a:schemeClr val="bg1">
                    <a:lumMod val="85000"/>
                  </a:schemeClr>
                </a:solidFill>
              </a:rPr>
              <a:t>JSP 765 is the authorative document that should be followed, </a:t>
            </a:r>
            <a:endParaRPr lang="en-GB" sz="2000" b="1" dirty="0">
              <a:solidFill>
                <a:schemeClr val="bg1">
                  <a:lumMod val="85000"/>
                </a:schemeClr>
              </a:solidFill>
              <a:cs typeface="Calibri"/>
            </a:endParaRPr>
          </a:p>
          <a:p>
            <a:pPr marL="285750" indent="-285750">
              <a:buFont typeface="Arial" panose="020B0604020202020204" pitchFamily="34" charset="0"/>
              <a:buChar char="•"/>
            </a:pPr>
            <a:r>
              <a:rPr lang="en-GB" sz="2000" b="1" dirty="0">
                <a:solidFill>
                  <a:schemeClr val="bg1">
                    <a:lumMod val="85000"/>
                  </a:schemeClr>
                </a:solidFill>
              </a:rPr>
              <a:t>In order to claim, injured players should use  </a:t>
            </a:r>
            <a:r>
              <a:rPr lang="en-GB" sz="2000" b="1" dirty="0">
                <a:hlinkClick r:id="rId3"/>
              </a:rPr>
              <a:t>DURALS (mil.uk)</a:t>
            </a:r>
            <a:r>
              <a:rPr lang="en-GB" sz="2000" b="1" dirty="0"/>
              <a:t> </a:t>
            </a:r>
            <a:r>
              <a:rPr lang="en-GB" sz="2000" b="1" dirty="0">
                <a:solidFill>
                  <a:schemeClr val="bg1">
                    <a:lumMod val="85000"/>
                  </a:schemeClr>
                </a:solidFill>
              </a:rPr>
              <a:t>via the Defence Connect.</a:t>
            </a:r>
            <a:endParaRPr lang="en-GB" sz="2000" b="1" dirty="0">
              <a:solidFill>
                <a:schemeClr val="bg1">
                  <a:lumMod val="85000"/>
                </a:schemeClr>
              </a:solidFill>
              <a:cs typeface="Calibri"/>
            </a:endParaRPr>
          </a:p>
          <a:p>
            <a:pPr marL="285750" indent="-285750">
              <a:buFont typeface="Arial" panose="020B0604020202020204" pitchFamily="34" charset="0"/>
              <a:buChar char="•"/>
            </a:pPr>
            <a:r>
              <a:rPr lang="en-GB" sz="2000" b="1" dirty="0">
                <a:solidFill>
                  <a:schemeClr val="bg1">
                    <a:lumMod val="85000"/>
                  </a:schemeClr>
                </a:solidFill>
                <a:cs typeface="Calibri"/>
              </a:rPr>
              <a:t>Concussion - What it is, how to deal with it: </a:t>
            </a:r>
            <a:r>
              <a:rPr lang="en-GB" sz="2000" dirty="0">
                <a:ea typeface="+mn-lt"/>
                <a:cs typeface="+mn-lt"/>
                <a:hlinkClick r:id="rId4"/>
              </a:rPr>
              <a:t>Bath Rugby - YouTube</a:t>
            </a:r>
            <a:endParaRPr lang="en-GB" sz="2000" b="1" dirty="0">
              <a:solidFill>
                <a:schemeClr val="bg1">
                  <a:lumMod val="85000"/>
                </a:schemeClr>
              </a:solidFill>
              <a:cs typeface="Calibri"/>
            </a:endParaRPr>
          </a:p>
        </p:txBody>
      </p:sp>
      <p:pic>
        <p:nvPicPr>
          <p:cNvPr id="3" name="Picture 2">
            <a:extLst>
              <a:ext uri="{FF2B5EF4-FFF2-40B4-BE49-F238E27FC236}">
                <a16:creationId xmlns:a16="http://schemas.microsoft.com/office/drawing/2014/main" id="{043EABF2-455B-3545-CF8C-09F17422768D}"/>
              </a:ext>
            </a:extLst>
          </p:cNvPr>
          <p:cNvPicPr>
            <a:picLocks noChangeAspect="1"/>
          </p:cNvPicPr>
          <p:nvPr/>
        </p:nvPicPr>
        <p:blipFill>
          <a:blip r:embed="rId5"/>
          <a:stretch>
            <a:fillRect/>
          </a:stretch>
        </p:blipFill>
        <p:spPr>
          <a:xfrm>
            <a:off x="304800" y="1175000"/>
            <a:ext cx="5698519" cy="5436750"/>
          </a:xfrm>
          <a:prstGeom prst="rect">
            <a:avLst/>
          </a:prstGeom>
          <a:solidFill>
            <a:srgbClr val="FFFF00"/>
          </a:solidFill>
        </p:spPr>
      </p:pic>
      <p:sp>
        <p:nvSpPr>
          <p:cNvPr id="4" name="Rectangle: Beveled 3">
            <a:hlinkClick r:id="rId6" action="ppaction://hlinksldjump"/>
            <a:extLst>
              <a:ext uri="{FF2B5EF4-FFF2-40B4-BE49-F238E27FC236}">
                <a16:creationId xmlns:a16="http://schemas.microsoft.com/office/drawing/2014/main" id="{19B65ECD-C01D-FC56-BED0-74859CFA948E}"/>
              </a:ext>
            </a:extLst>
          </p:cNvPr>
          <p:cNvSpPr/>
          <p:nvPr/>
        </p:nvSpPr>
        <p:spPr>
          <a:xfrm>
            <a:off x="7707437" y="6019799"/>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0066"/>
                </a:solidFill>
                <a:hlinkClick r:id="rId6" action="ppaction://hlinksldjump"/>
              </a:rPr>
              <a:t>Concussion</a:t>
            </a:r>
            <a:r>
              <a:rPr lang="en-GB" b="1" dirty="0">
                <a:solidFill>
                  <a:srgbClr val="000066"/>
                </a:solidFill>
              </a:rPr>
              <a:t> </a:t>
            </a:r>
            <a:r>
              <a:rPr lang="en-GB" b="1" dirty="0" err="1">
                <a:solidFill>
                  <a:srgbClr val="000066"/>
                </a:solidFill>
              </a:rPr>
              <a:t>Mgmt</a:t>
            </a:r>
            <a:endParaRPr lang="en-GB" b="1" dirty="0">
              <a:solidFill>
                <a:srgbClr val="000066"/>
              </a:solidFill>
            </a:endParaRPr>
          </a:p>
        </p:txBody>
      </p:sp>
    </p:spTree>
    <p:extLst>
      <p:ext uri="{BB962C8B-B14F-4D97-AF65-F5344CB8AC3E}">
        <p14:creationId xmlns:p14="http://schemas.microsoft.com/office/powerpoint/2010/main" val="417680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0" name="Arrow: Pentagon 9">
            <a:extLst>
              <a:ext uri="{FF2B5EF4-FFF2-40B4-BE49-F238E27FC236}">
                <a16:creationId xmlns:a16="http://schemas.microsoft.com/office/drawing/2014/main" id="{C3EC097E-3928-4038-8D63-612FE55129D0}"/>
              </a:ext>
            </a:extLst>
          </p:cNvPr>
          <p:cNvSpPr/>
          <p:nvPr/>
        </p:nvSpPr>
        <p:spPr>
          <a:xfrm>
            <a:off x="304800" y="257175"/>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POST MATCH</a:t>
            </a:r>
          </a:p>
        </p:txBody>
      </p:sp>
      <p:sp>
        <p:nvSpPr>
          <p:cNvPr id="15" name="Rectangle: Beveled 14">
            <a:hlinkClick r:id="rId2" action="ppaction://hlinksldjump"/>
            <a:extLst>
              <a:ext uri="{FF2B5EF4-FFF2-40B4-BE49-F238E27FC236}">
                <a16:creationId xmlns:a16="http://schemas.microsoft.com/office/drawing/2014/main" id="{A1C12B28-1781-4A2A-9E60-669F9B9FC628}"/>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8" name="TextBox 7">
            <a:extLst>
              <a:ext uri="{FF2B5EF4-FFF2-40B4-BE49-F238E27FC236}">
                <a16:creationId xmlns:a16="http://schemas.microsoft.com/office/drawing/2014/main" id="{FC31A708-D60B-4CFD-A231-15B913430D31}"/>
              </a:ext>
            </a:extLst>
          </p:cNvPr>
          <p:cNvSpPr txBox="1"/>
          <p:nvPr/>
        </p:nvSpPr>
        <p:spPr>
          <a:xfrm>
            <a:off x="476250" y="1562100"/>
            <a:ext cx="6629400" cy="2554545"/>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For the 2022/23 season, ARURS referees have been asked if they could complete a match card for all fixtures. </a:t>
            </a:r>
          </a:p>
          <a:p>
            <a:pPr marL="285750" indent="-285750">
              <a:buFont typeface="Arial" panose="020B0604020202020204" pitchFamily="34" charset="0"/>
              <a:buChar char="•"/>
            </a:pPr>
            <a:r>
              <a:rPr lang="en-GB" sz="2000" b="1">
                <a:solidFill>
                  <a:schemeClr val="bg1">
                    <a:lumMod val="85000"/>
                  </a:schemeClr>
                </a:solidFill>
              </a:rPr>
              <a:t>Rugby Officers should check to see if this has happened and if not must ensure that results are passed to League Secretaries </a:t>
            </a:r>
            <a:r>
              <a:rPr lang="en-GB" sz="2000" b="1" err="1">
                <a:solidFill>
                  <a:schemeClr val="bg1">
                    <a:lumMod val="85000"/>
                  </a:schemeClr>
                </a:solidFill>
              </a:rPr>
              <a:t>nlt</a:t>
            </a:r>
            <a:r>
              <a:rPr lang="en-GB" sz="2000" b="1">
                <a:solidFill>
                  <a:schemeClr val="bg1">
                    <a:lumMod val="85000"/>
                  </a:schemeClr>
                </a:solidFill>
              </a:rPr>
              <a:t> 0900hrs the following day.</a:t>
            </a:r>
          </a:p>
          <a:p>
            <a:pPr marL="285750" indent="-285750">
              <a:buFont typeface="Arial" panose="020B0604020202020204" pitchFamily="34" charset="0"/>
              <a:buChar char="•"/>
            </a:pPr>
            <a:r>
              <a:rPr lang="en-GB" sz="2000" b="1">
                <a:solidFill>
                  <a:schemeClr val="bg1">
                    <a:lumMod val="85000"/>
                  </a:schemeClr>
                </a:solidFill>
              </a:rPr>
              <a:t>Match Cards can be filled out </a:t>
            </a:r>
            <a:r>
              <a:rPr lang="en-GB" sz="2000" b="1">
                <a:solidFill>
                  <a:schemeClr val="bg1">
                    <a:lumMod val="85000"/>
                  </a:schemeClr>
                </a:solidFill>
                <a:hlinkClick r:id="rId3"/>
              </a:rPr>
              <a:t>here</a:t>
            </a:r>
            <a:r>
              <a:rPr lang="en-GB" sz="2000" b="1">
                <a:solidFill>
                  <a:schemeClr val="bg1">
                    <a:lumMod val="85000"/>
                  </a:schemeClr>
                </a:solidFill>
              </a:rPr>
              <a:t>. ROs should annotate their appointment by adding ‘(RO)’ after their name. </a:t>
            </a:r>
          </a:p>
          <a:p>
            <a:pPr marL="285750" indent="-285750">
              <a:buFont typeface="Arial" panose="020B0604020202020204" pitchFamily="34" charset="0"/>
              <a:buChar char="•"/>
            </a:pPr>
            <a:r>
              <a:rPr lang="en-GB" sz="2000" b="1">
                <a:solidFill>
                  <a:schemeClr val="bg1">
                    <a:lumMod val="85000"/>
                  </a:schemeClr>
                </a:solidFill>
              </a:rPr>
              <a:t>The following QR code can also be used:</a:t>
            </a:r>
          </a:p>
        </p:txBody>
      </p:sp>
      <p:pic>
        <p:nvPicPr>
          <p:cNvPr id="3" name="Picture 2" descr="Qr code&#10;&#10;Description automatically generated">
            <a:extLst>
              <a:ext uri="{FF2B5EF4-FFF2-40B4-BE49-F238E27FC236}">
                <a16:creationId xmlns:a16="http://schemas.microsoft.com/office/drawing/2014/main" id="{0EFAAD9B-C5BA-42CB-ADE6-1B2F1993E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299" y="4143375"/>
            <a:ext cx="1152525" cy="1152525"/>
          </a:xfrm>
          <a:prstGeom prst="rect">
            <a:avLst/>
          </a:prstGeom>
        </p:spPr>
      </p:pic>
      <p:sp>
        <p:nvSpPr>
          <p:cNvPr id="13" name="Arrow: Pentagon 12">
            <a:extLst>
              <a:ext uri="{FF2B5EF4-FFF2-40B4-BE49-F238E27FC236}">
                <a16:creationId xmlns:a16="http://schemas.microsoft.com/office/drawing/2014/main" id="{AE1386B4-209B-4AEA-889E-B7FC2194DAFD}"/>
              </a:ext>
            </a:extLst>
          </p:cNvPr>
          <p:cNvSpPr/>
          <p:nvPr/>
        </p:nvSpPr>
        <p:spPr>
          <a:xfrm>
            <a:off x="4376738" y="257175"/>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a:solidFill>
                  <a:srgbClr val="000099"/>
                </a:solidFill>
              </a:rPr>
              <a:t>RESULT – CONFIRM WITH REF</a:t>
            </a:r>
          </a:p>
        </p:txBody>
      </p:sp>
    </p:spTree>
    <p:extLst>
      <p:ext uri="{BB962C8B-B14F-4D97-AF65-F5344CB8AC3E}">
        <p14:creationId xmlns:p14="http://schemas.microsoft.com/office/powerpoint/2010/main" val="365380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0" name="Arrow: Pentagon 9">
            <a:extLst>
              <a:ext uri="{FF2B5EF4-FFF2-40B4-BE49-F238E27FC236}">
                <a16:creationId xmlns:a16="http://schemas.microsoft.com/office/drawing/2014/main" id="{C3EC097E-3928-4038-8D63-612FE55129D0}"/>
              </a:ext>
            </a:extLst>
          </p:cNvPr>
          <p:cNvSpPr/>
          <p:nvPr/>
        </p:nvSpPr>
        <p:spPr>
          <a:xfrm>
            <a:off x="304800" y="257175"/>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POST MATCH</a:t>
            </a:r>
          </a:p>
        </p:txBody>
      </p:sp>
      <p:sp>
        <p:nvSpPr>
          <p:cNvPr id="15" name="Rectangle: Beveled 14">
            <a:hlinkClick r:id="rId2" action="ppaction://hlinksldjump"/>
            <a:extLst>
              <a:ext uri="{FF2B5EF4-FFF2-40B4-BE49-F238E27FC236}">
                <a16:creationId xmlns:a16="http://schemas.microsoft.com/office/drawing/2014/main" id="{8B102A8B-37AB-44DF-A531-DC06533A9A8B}"/>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8" name="TextBox 7">
            <a:extLst>
              <a:ext uri="{FF2B5EF4-FFF2-40B4-BE49-F238E27FC236}">
                <a16:creationId xmlns:a16="http://schemas.microsoft.com/office/drawing/2014/main" id="{193B7AB3-85BA-4DED-A592-ABB7E2DA71B9}"/>
              </a:ext>
            </a:extLst>
          </p:cNvPr>
          <p:cNvSpPr txBox="1"/>
          <p:nvPr/>
        </p:nvSpPr>
        <p:spPr>
          <a:xfrm>
            <a:off x="476250" y="1562100"/>
            <a:ext cx="6629400" cy="3477875"/>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a:solidFill>
                  <a:schemeClr val="bg1">
                    <a:lumMod val="85000"/>
                  </a:schemeClr>
                </a:solidFill>
              </a:rPr>
              <a:t>Match reports and photos of matches are highly desirable for inclusion on the Army rugby webpage and Community Rugby Social media channels.</a:t>
            </a:r>
          </a:p>
          <a:p>
            <a:pPr marL="285750" indent="-285750">
              <a:buFont typeface="Arial" panose="020B0604020202020204" pitchFamily="34" charset="0"/>
              <a:buChar char="•"/>
            </a:pPr>
            <a:r>
              <a:rPr lang="en-GB" sz="2000" b="1">
                <a:solidFill>
                  <a:schemeClr val="bg1">
                    <a:lumMod val="85000"/>
                  </a:schemeClr>
                </a:solidFill>
              </a:rPr>
              <a:t>Reports do not have to be long and exhaustive, please look to highlight good play and give credit to those that deserve it. </a:t>
            </a:r>
            <a:endParaRPr lang="en-GB" sz="2000" b="1">
              <a:solidFill>
                <a:schemeClr val="bg1">
                  <a:lumMod val="85000"/>
                </a:schemeClr>
              </a:solidFill>
              <a:cs typeface="Calibri"/>
            </a:endParaRPr>
          </a:p>
          <a:p>
            <a:pPr marL="285750" indent="-285750">
              <a:buFont typeface="Arial" panose="020B0604020202020204" pitchFamily="34" charset="0"/>
              <a:buChar char="•"/>
            </a:pPr>
            <a:r>
              <a:rPr lang="en-GB" sz="2000" b="1">
                <a:solidFill>
                  <a:schemeClr val="bg1">
                    <a:lumMod val="85000"/>
                  </a:schemeClr>
                </a:solidFill>
              </a:rPr>
              <a:t>Don’t include ‘in’ jokes or nicknames if they are inappropriate.</a:t>
            </a:r>
            <a:endParaRPr lang="en-GB" sz="2000" b="1">
              <a:solidFill>
                <a:schemeClr val="bg1">
                  <a:lumMod val="85000"/>
                </a:schemeClr>
              </a:solidFill>
              <a:cs typeface="Calibri"/>
            </a:endParaRPr>
          </a:p>
          <a:p>
            <a:pPr marL="285750" indent="-285750">
              <a:buFont typeface="Arial" panose="020B0604020202020204" pitchFamily="34" charset="0"/>
              <a:buChar char="•"/>
            </a:pPr>
            <a:r>
              <a:rPr lang="en-GB" sz="2000" b="1">
                <a:solidFill>
                  <a:schemeClr val="bg1">
                    <a:lumMod val="85000"/>
                  </a:schemeClr>
                </a:solidFill>
              </a:rPr>
              <a:t>Include players Instagram or twitter tags if they are happy for you to do so. Also look to tag in your unit’s social media channels for further exposure.</a:t>
            </a:r>
          </a:p>
        </p:txBody>
      </p:sp>
      <p:sp>
        <p:nvSpPr>
          <p:cNvPr id="9" name="Arrow: Pentagon 8">
            <a:extLst>
              <a:ext uri="{FF2B5EF4-FFF2-40B4-BE49-F238E27FC236}">
                <a16:creationId xmlns:a16="http://schemas.microsoft.com/office/drawing/2014/main" id="{04B8737F-1701-477F-AA74-272D2F556D29}"/>
              </a:ext>
            </a:extLst>
          </p:cNvPr>
          <p:cNvSpPr/>
          <p:nvPr/>
        </p:nvSpPr>
        <p:spPr>
          <a:xfrm>
            <a:off x="7052040" y="257175"/>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a:solidFill>
                  <a:srgbClr val="000099"/>
                </a:solidFill>
              </a:rPr>
              <a:t>MATCH REPORT</a:t>
            </a:r>
          </a:p>
        </p:txBody>
      </p:sp>
    </p:spTree>
    <p:extLst>
      <p:ext uri="{BB962C8B-B14F-4D97-AF65-F5344CB8AC3E}">
        <p14:creationId xmlns:p14="http://schemas.microsoft.com/office/powerpoint/2010/main" val="2000892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57A34408-BB52-4441-8CE9-2874B79FC296}"/>
              </a:ext>
            </a:extLst>
          </p:cNvPr>
          <p:cNvSpPr/>
          <p:nvPr/>
        </p:nvSpPr>
        <p:spPr>
          <a:xfrm>
            <a:off x="1652586" y="257175"/>
            <a:ext cx="1371600" cy="78105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TOURING</a:t>
            </a:r>
          </a:p>
        </p:txBody>
      </p:sp>
      <p:sp>
        <p:nvSpPr>
          <p:cNvPr id="9" name="Arrow: Pentagon 8">
            <a:extLst>
              <a:ext uri="{FF2B5EF4-FFF2-40B4-BE49-F238E27FC236}">
                <a16:creationId xmlns:a16="http://schemas.microsoft.com/office/drawing/2014/main" id="{BE444B91-6BFE-4096-9D0B-BACFBB23D2B6}"/>
              </a:ext>
            </a:extLst>
          </p:cNvPr>
          <p:cNvSpPr/>
          <p:nvPr/>
        </p:nvSpPr>
        <p:spPr>
          <a:xfrm>
            <a:off x="304800" y="263338"/>
            <a:ext cx="1371600" cy="78105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MISC</a:t>
            </a:r>
          </a:p>
        </p:txBody>
      </p:sp>
      <p:sp>
        <p:nvSpPr>
          <p:cNvPr id="30" name="Rectangle: Beveled 29">
            <a:hlinkClick r:id="rId2" action="ppaction://hlinksldjump"/>
            <a:extLst>
              <a:ext uri="{FF2B5EF4-FFF2-40B4-BE49-F238E27FC236}">
                <a16:creationId xmlns:a16="http://schemas.microsoft.com/office/drawing/2014/main" id="{9B8D3D07-7984-4432-8DC2-D44F6F748882}"/>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8" name="TextBox 7">
            <a:extLst>
              <a:ext uri="{FF2B5EF4-FFF2-40B4-BE49-F238E27FC236}">
                <a16:creationId xmlns:a16="http://schemas.microsoft.com/office/drawing/2014/main" id="{2A88A929-F94B-4E71-8A4A-A48C2CDD98F4}"/>
              </a:ext>
            </a:extLst>
          </p:cNvPr>
          <p:cNvSpPr txBox="1"/>
          <p:nvPr/>
        </p:nvSpPr>
        <p:spPr>
          <a:xfrm>
            <a:off x="476250" y="1562100"/>
            <a:ext cx="6629400" cy="3170099"/>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dirty="0">
                <a:solidFill>
                  <a:schemeClr val="bg1">
                    <a:lumMod val="85000"/>
                  </a:schemeClr>
                </a:solidFill>
              </a:rPr>
              <a:t>Touring is a superb way to grow Esprit de Corps and reward players and officials.</a:t>
            </a:r>
          </a:p>
          <a:p>
            <a:pPr marL="285750" indent="-285750">
              <a:buFont typeface="Arial" panose="020B0604020202020204" pitchFamily="34" charset="0"/>
              <a:buChar char="•"/>
            </a:pPr>
            <a:r>
              <a:rPr lang="en-GB" sz="2000" b="1" dirty="0">
                <a:solidFill>
                  <a:schemeClr val="bg1">
                    <a:lumMod val="85000"/>
                  </a:schemeClr>
                </a:solidFill>
              </a:rPr>
              <a:t>Guidance on touring can be clearly found on the ARU website </a:t>
            </a:r>
            <a:r>
              <a:rPr lang="en-GB" sz="2000" b="1" dirty="0">
                <a:solidFill>
                  <a:schemeClr val="bg1">
                    <a:lumMod val="85000"/>
                  </a:schemeClr>
                </a:solidFill>
                <a:hlinkClick r:id="rId3"/>
              </a:rPr>
              <a:t>Here</a:t>
            </a:r>
            <a:endParaRPr lang="en-GB" sz="2000" b="1" dirty="0">
              <a:solidFill>
                <a:schemeClr val="bg1">
                  <a:lumMod val="85000"/>
                </a:schemeClr>
              </a:solidFill>
            </a:endParaRPr>
          </a:p>
          <a:p>
            <a:pPr marL="285750" indent="-285750">
              <a:buFont typeface="Arial" panose="020B0604020202020204" pitchFamily="34" charset="0"/>
              <a:buChar char="•"/>
            </a:pPr>
            <a:r>
              <a:rPr lang="en-GB" sz="2000" b="1" dirty="0">
                <a:solidFill>
                  <a:schemeClr val="bg1">
                    <a:lumMod val="85000"/>
                  </a:schemeClr>
                </a:solidFill>
                <a:hlinkClick r:id="rId4"/>
              </a:rPr>
              <a:t>Policy for Overseas Tours</a:t>
            </a:r>
            <a:endParaRPr lang="en-GB" sz="2000" b="1" dirty="0">
              <a:solidFill>
                <a:schemeClr val="bg1">
                  <a:lumMod val="85000"/>
                </a:schemeClr>
              </a:solidFill>
            </a:endParaRPr>
          </a:p>
          <a:p>
            <a:pPr marL="285750" indent="-285750">
              <a:buFont typeface="Arial" panose="020B0604020202020204" pitchFamily="34" charset="0"/>
              <a:buChar char="•"/>
            </a:pPr>
            <a:r>
              <a:rPr lang="en-GB" sz="2000" b="1" dirty="0">
                <a:solidFill>
                  <a:schemeClr val="bg1">
                    <a:lumMod val="85000"/>
                  </a:schemeClr>
                </a:solidFill>
                <a:hlinkClick r:id="rId5"/>
              </a:rPr>
              <a:t>ASB Overseas sport tour instructions</a:t>
            </a:r>
            <a:endParaRPr lang="en-GB" sz="2000" b="1" dirty="0">
              <a:solidFill>
                <a:schemeClr val="bg1">
                  <a:lumMod val="85000"/>
                </a:schemeClr>
              </a:solidFill>
              <a:hlinkClick r:id="rId5">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2000" b="1" dirty="0">
                <a:solidFill>
                  <a:schemeClr val="bg1">
                    <a:lumMod val="85000"/>
                  </a:schemeClr>
                </a:solidFill>
                <a:cs typeface="Calibri"/>
              </a:rPr>
              <a:t>Add tour details to the Army Situational Awareness Room (ASAR). The ASAR gives the Land Ops Cell</a:t>
            </a:r>
            <a:r>
              <a:rPr lang="en-GB" sz="2000" b="1" dirty="0">
                <a:solidFill>
                  <a:schemeClr val="bg1">
                    <a:lumMod val="85000"/>
                  </a:schemeClr>
                </a:solidFill>
                <a:ea typeface="+mn-lt"/>
                <a:cs typeface="+mn-lt"/>
              </a:rPr>
              <a:t> situational awareness of where all our overseas activity is being held and over what period. Update  </a:t>
            </a:r>
            <a:r>
              <a:rPr lang="en-GB" sz="2000" dirty="0">
                <a:ea typeface="+mn-lt"/>
                <a:cs typeface="+mn-lt"/>
                <a:hlinkClick r:id="rId6"/>
              </a:rPr>
              <a:t>Here </a:t>
            </a:r>
            <a:endParaRPr lang="en-GB" sz="2000" b="1" dirty="0">
              <a:solidFill>
                <a:schemeClr val="bg1">
                  <a:lumMod val="85000"/>
                </a:schemeClr>
              </a:solidFill>
              <a:cs typeface="Calibri"/>
            </a:endParaRPr>
          </a:p>
        </p:txBody>
      </p:sp>
    </p:spTree>
    <p:extLst>
      <p:ext uri="{BB962C8B-B14F-4D97-AF65-F5344CB8AC3E}">
        <p14:creationId xmlns:p14="http://schemas.microsoft.com/office/powerpoint/2010/main" val="113114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Pentagon 39">
            <a:hlinkClick r:id="rId2" action="ppaction://hlinksldjump"/>
            <a:extLst>
              <a:ext uri="{FF2B5EF4-FFF2-40B4-BE49-F238E27FC236}">
                <a16:creationId xmlns:a16="http://schemas.microsoft.com/office/drawing/2014/main" id="{BCED2F2D-9502-4E91-A45E-387CA370C8FC}"/>
              </a:ext>
            </a:extLst>
          </p:cNvPr>
          <p:cNvSpPr/>
          <p:nvPr/>
        </p:nvSpPr>
        <p:spPr>
          <a:xfrm>
            <a:off x="5755746" y="4261682"/>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a:solidFill>
                  <a:srgbClr val="000099"/>
                </a:solidFill>
              </a:rPr>
              <a:t>MATCH REPORT</a:t>
            </a:r>
          </a:p>
        </p:txBody>
      </p:sp>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7" name="Arrow: Pentagon 6">
            <a:extLst>
              <a:ext uri="{FF2B5EF4-FFF2-40B4-BE49-F238E27FC236}">
                <a16:creationId xmlns:a16="http://schemas.microsoft.com/office/drawing/2014/main" id="{39B3D091-D505-459D-9D83-51A8B8B1D42E}"/>
              </a:ext>
            </a:extLst>
          </p:cNvPr>
          <p:cNvSpPr/>
          <p:nvPr/>
        </p:nvSpPr>
        <p:spPr>
          <a:xfrm>
            <a:off x="319088" y="1275021"/>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AS EARLY AS POSSIBLE</a:t>
            </a:r>
          </a:p>
        </p:txBody>
      </p:sp>
      <p:sp>
        <p:nvSpPr>
          <p:cNvPr id="8" name="Arrow: Pentagon 7">
            <a:extLst>
              <a:ext uri="{FF2B5EF4-FFF2-40B4-BE49-F238E27FC236}">
                <a16:creationId xmlns:a16="http://schemas.microsoft.com/office/drawing/2014/main" id="{F3676FC8-7DD4-4DFD-AB05-461C3A992494}"/>
              </a:ext>
            </a:extLst>
          </p:cNvPr>
          <p:cNvSpPr/>
          <p:nvPr/>
        </p:nvSpPr>
        <p:spPr>
          <a:xfrm>
            <a:off x="319088" y="3223443"/>
            <a:ext cx="1371600" cy="781050"/>
          </a:xfrm>
          <a:prstGeom prst="homePlat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MATCH DAY</a:t>
            </a:r>
          </a:p>
        </p:txBody>
      </p:sp>
      <p:sp>
        <p:nvSpPr>
          <p:cNvPr id="9" name="Arrow: Pentagon 8">
            <a:extLst>
              <a:ext uri="{FF2B5EF4-FFF2-40B4-BE49-F238E27FC236}">
                <a16:creationId xmlns:a16="http://schemas.microsoft.com/office/drawing/2014/main" id="{A3E42BDB-4E36-4F22-8DDC-33075CE8AF70}"/>
              </a:ext>
            </a:extLst>
          </p:cNvPr>
          <p:cNvSpPr/>
          <p:nvPr/>
        </p:nvSpPr>
        <p:spPr>
          <a:xfrm>
            <a:off x="323850" y="2234945"/>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72/48 HRS PRE MATCH</a:t>
            </a:r>
          </a:p>
        </p:txBody>
      </p:sp>
      <p:sp>
        <p:nvSpPr>
          <p:cNvPr id="10" name="Arrow: Pentagon 9">
            <a:extLst>
              <a:ext uri="{FF2B5EF4-FFF2-40B4-BE49-F238E27FC236}">
                <a16:creationId xmlns:a16="http://schemas.microsoft.com/office/drawing/2014/main" id="{C3EC097E-3928-4038-8D63-612FE55129D0}"/>
              </a:ext>
            </a:extLst>
          </p:cNvPr>
          <p:cNvSpPr/>
          <p:nvPr/>
        </p:nvSpPr>
        <p:spPr>
          <a:xfrm>
            <a:off x="319088" y="4245278"/>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POST MATCH</a:t>
            </a:r>
          </a:p>
        </p:txBody>
      </p:sp>
      <p:sp>
        <p:nvSpPr>
          <p:cNvPr id="11" name="Arrow: Pentagon 10">
            <a:hlinkClick r:id="rId3" action="ppaction://hlinksldjump"/>
            <a:extLst>
              <a:ext uri="{FF2B5EF4-FFF2-40B4-BE49-F238E27FC236}">
                <a16:creationId xmlns:a16="http://schemas.microsoft.com/office/drawing/2014/main" id="{B9DBF887-81CA-4174-AEBA-B8B86F8888AD}"/>
              </a:ext>
            </a:extLst>
          </p:cNvPr>
          <p:cNvSpPr/>
          <p:nvPr/>
        </p:nvSpPr>
        <p:spPr>
          <a:xfrm>
            <a:off x="1643062"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H&amp;S</a:t>
            </a:r>
          </a:p>
        </p:txBody>
      </p:sp>
      <p:sp>
        <p:nvSpPr>
          <p:cNvPr id="12" name="Arrow: Pentagon 11">
            <a:hlinkClick r:id="rId4" action="ppaction://hlinksldjump"/>
            <a:extLst>
              <a:ext uri="{FF2B5EF4-FFF2-40B4-BE49-F238E27FC236}">
                <a16:creationId xmlns:a16="http://schemas.microsoft.com/office/drawing/2014/main" id="{A622C481-0A9C-4DCB-91F9-BEBC7DE898AF}"/>
              </a:ext>
            </a:extLst>
          </p:cNvPr>
          <p:cNvSpPr/>
          <p:nvPr/>
        </p:nvSpPr>
        <p:spPr>
          <a:xfrm>
            <a:off x="2981324" y="251012"/>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AFFILIATION &amp; ACCREDITATION</a:t>
            </a:r>
          </a:p>
        </p:txBody>
      </p:sp>
      <p:sp>
        <p:nvSpPr>
          <p:cNvPr id="14" name="Arrow: Pentagon 13">
            <a:hlinkClick r:id="rId5" action="ppaction://hlinksldjump"/>
            <a:extLst>
              <a:ext uri="{FF2B5EF4-FFF2-40B4-BE49-F238E27FC236}">
                <a16:creationId xmlns:a16="http://schemas.microsoft.com/office/drawing/2014/main" id="{23468B94-0456-4A8D-9DBB-2AB424162BD5}"/>
              </a:ext>
            </a:extLst>
          </p:cNvPr>
          <p:cNvSpPr/>
          <p:nvPr/>
        </p:nvSpPr>
        <p:spPr>
          <a:xfrm>
            <a:off x="4319586"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CONSTITUTION</a:t>
            </a:r>
          </a:p>
        </p:txBody>
      </p:sp>
      <p:sp>
        <p:nvSpPr>
          <p:cNvPr id="13" name="Arrow: Pentagon 12">
            <a:hlinkClick r:id="rId6" action="ppaction://hlinksldjump"/>
            <a:extLst>
              <a:ext uri="{FF2B5EF4-FFF2-40B4-BE49-F238E27FC236}">
                <a16:creationId xmlns:a16="http://schemas.microsoft.com/office/drawing/2014/main" id="{4C56DE28-852C-45C9-9999-56A3C8099FA2}"/>
              </a:ext>
            </a:extLst>
          </p:cNvPr>
          <p:cNvSpPr/>
          <p:nvPr/>
        </p:nvSpPr>
        <p:spPr>
          <a:xfrm>
            <a:off x="5657848" y="263338"/>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t>GMS</a:t>
            </a:r>
          </a:p>
          <a:p>
            <a:pPr algn="ctr"/>
            <a:r>
              <a:rPr lang="en-GB" sz="1200">
                <a:cs typeface="Calibri"/>
              </a:rPr>
              <a:t>(OVERVIEW)</a:t>
            </a:r>
          </a:p>
        </p:txBody>
      </p:sp>
      <p:sp>
        <p:nvSpPr>
          <p:cNvPr id="17" name="Arrow: Pentagon 16">
            <a:hlinkClick r:id="rId7" action="ppaction://hlinksldjump"/>
            <a:extLst>
              <a:ext uri="{FF2B5EF4-FFF2-40B4-BE49-F238E27FC236}">
                <a16:creationId xmlns:a16="http://schemas.microsoft.com/office/drawing/2014/main" id="{BDD5CC5E-8806-4529-AF7F-21C7675FCB56}"/>
              </a:ext>
            </a:extLst>
          </p:cNvPr>
          <p:cNvSpPr/>
          <p:nvPr/>
        </p:nvSpPr>
        <p:spPr>
          <a:xfrm>
            <a:off x="1662113" y="1260734"/>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BOOK FACILITIES</a:t>
            </a:r>
          </a:p>
        </p:txBody>
      </p:sp>
      <p:sp>
        <p:nvSpPr>
          <p:cNvPr id="15" name="Arrow: Pentagon 14">
            <a:hlinkClick r:id="rId8" action="ppaction://hlinksldjump"/>
            <a:extLst>
              <a:ext uri="{FF2B5EF4-FFF2-40B4-BE49-F238E27FC236}">
                <a16:creationId xmlns:a16="http://schemas.microsoft.com/office/drawing/2014/main" id="{F248FCCA-31CD-4DE8-8449-199F5802B053}"/>
              </a:ext>
            </a:extLst>
          </p:cNvPr>
          <p:cNvSpPr/>
          <p:nvPr/>
        </p:nvSpPr>
        <p:spPr>
          <a:xfrm>
            <a:off x="3005137" y="1246447"/>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BOOK REFEREE</a:t>
            </a:r>
          </a:p>
        </p:txBody>
      </p:sp>
      <p:sp>
        <p:nvSpPr>
          <p:cNvPr id="16" name="Arrow: Pentagon 15">
            <a:hlinkClick r:id="rId9" action="ppaction://hlinksldjump"/>
            <a:extLst>
              <a:ext uri="{FF2B5EF4-FFF2-40B4-BE49-F238E27FC236}">
                <a16:creationId xmlns:a16="http://schemas.microsoft.com/office/drawing/2014/main" id="{38834272-2627-4FBB-ACFF-5EC43445E87E}"/>
              </a:ext>
            </a:extLst>
          </p:cNvPr>
          <p:cNvSpPr/>
          <p:nvPr/>
        </p:nvSpPr>
        <p:spPr>
          <a:xfrm>
            <a:off x="4343399" y="1255971"/>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BOOK FOOD</a:t>
            </a:r>
          </a:p>
        </p:txBody>
      </p:sp>
      <p:sp>
        <p:nvSpPr>
          <p:cNvPr id="20" name="Arrow: Pentagon 19">
            <a:hlinkClick r:id="rId10" action="ppaction://hlinksldjump"/>
            <a:extLst>
              <a:ext uri="{FF2B5EF4-FFF2-40B4-BE49-F238E27FC236}">
                <a16:creationId xmlns:a16="http://schemas.microsoft.com/office/drawing/2014/main" id="{B033822D-F7CD-46F2-8C0C-CF79194DBAB1}"/>
              </a:ext>
            </a:extLst>
          </p:cNvPr>
          <p:cNvSpPr/>
          <p:nvPr/>
        </p:nvSpPr>
        <p:spPr>
          <a:xfrm>
            <a:off x="1666875" y="2234945"/>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CONFIRM OPPOSITION</a:t>
            </a:r>
          </a:p>
        </p:txBody>
      </p:sp>
      <p:sp>
        <p:nvSpPr>
          <p:cNvPr id="21" name="Arrow: Pentagon 20">
            <a:hlinkClick r:id="rId11" action="ppaction://hlinksldjump"/>
            <a:extLst>
              <a:ext uri="{FF2B5EF4-FFF2-40B4-BE49-F238E27FC236}">
                <a16:creationId xmlns:a16="http://schemas.microsoft.com/office/drawing/2014/main" id="{92EE99C0-47EE-402D-A39B-15C94429C460}"/>
              </a:ext>
            </a:extLst>
          </p:cNvPr>
          <p:cNvSpPr/>
          <p:nvPr/>
        </p:nvSpPr>
        <p:spPr>
          <a:xfrm>
            <a:off x="3038475" y="2234945"/>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CONFIRM REF</a:t>
            </a:r>
          </a:p>
        </p:txBody>
      </p:sp>
      <p:sp>
        <p:nvSpPr>
          <p:cNvPr id="22" name="Arrow: Pentagon 21">
            <a:hlinkClick r:id="rId12" action="ppaction://hlinksldjump"/>
            <a:extLst>
              <a:ext uri="{FF2B5EF4-FFF2-40B4-BE49-F238E27FC236}">
                <a16:creationId xmlns:a16="http://schemas.microsoft.com/office/drawing/2014/main" id="{100A67ED-BBE9-4EBF-887B-B3001BDDFC97}"/>
              </a:ext>
            </a:extLst>
          </p:cNvPr>
          <p:cNvSpPr/>
          <p:nvPr/>
        </p:nvSpPr>
        <p:spPr>
          <a:xfrm>
            <a:off x="4381499" y="2230183"/>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CONFIRM FACILITIES</a:t>
            </a:r>
          </a:p>
        </p:txBody>
      </p:sp>
      <p:sp>
        <p:nvSpPr>
          <p:cNvPr id="23" name="Arrow: Pentagon 22">
            <a:hlinkClick r:id="rId13" action="ppaction://hlinksldjump"/>
            <a:extLst>
              <a:ext uri="{FF2B5EF4-FFF2-40B4-BE49-F238E27FC236}">
                <a16:creationId xmlns:a16="http://schemas.microsoft.com/office/drawing/2014/main" id="{FEDEAAAA-EF99-4C99-83C1-CDAA9D961B86}"/>
              </a:ext>
            </a:extLst>
          </p:cNvPr>
          <p:cNvSpPr/>
          <p:nvPr/>
        </p:nvSpPr>
        <p:spPr>
          <a:xfrm>
            <a:off x="5724523" y="2234945"/>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REGTL ORDERS</a:t>
            </a:r>
          </a:p>
        </p:txBody>
      </p:sp>
      <p:sp>
        <p:nvSpPr>
          <p:cNvPr id="24" name="Arrow: Pentagon 23">
            <a:hlinkClick r:id="rId14" action="ppaction://hlinksldjump"/>
            <a:extLst>
              <a:ext uri="{FF2B5EF4-FFF2-40B4-BE49-F238E27FC236}">
                <a16:creationId xmlns:a16="http://schemas.microsoft.com/office/drawing/2014/main" id="{AB19043A-6435-4EEC-91E1-50808AA87898}"/>
              </a:ext>
            </a:extLst>
          </p:cNvPr>
          <p:cNvSpPr/>
          <p:nvPr/>
        </p:nvSpPr>
        <p:spPr>
          <a:xfrm>
            <a:off x="7067547" y="2230183"/>
            <a:ext cx="1371600" cy="781050"/>
          </a:xfrm>
          <a:prstGeom prst="homePlat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EQPT CHECK</a:t>
            </a:r>
          </a:p>
        </p:txBody>
      </p:sp>
      <p:sp>
        <p:nvSpPr>
          <p:cNvPr id="25" name="Arrow: Pentagon 24">
            <a:hlinkClick r:id="rId15" action="ppaction://hlinksldjump"/>
            <a:extLst>
              <a:ext uri="{FF2B5EF4-FFF2-40B4-BE49-F238E27FC236}">
                <a16:creationId xmlns:a16="http://schemas.microsoft.com/office/drawing/2014/main" id="{BFB0AD10-99CF-4BDE-AE50-DF3FCD740E6B}"/>
              </a:ext>
            </a:extLst>
          </p:cNvPr>
          <p:cNvSpPr/>
          <p:nvPr/>
        </p:nvSpPr>
        <p:spPr>
          <a:xfrm>
            <a:off x="1662113" y="3237730"/>
            <a:ext cx="1371600" cy="781050"/>
          </a:xfrm>
          <a:prstGeom prst="homePlat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PITCH &amp; FACILITIES  INSP</a:t>
            </a:r>
          </a:p>
        </p:txBody>
      </p:sp>
      <p:sp>
        <p:nvSpPr>
          <p:cNvPr id="26" name="Arrow: Pentagon 25">
            <a:hlinkClick r:id="rId16" action="ppaction://hlinksldjump"/>
            <a:extLst>
              <a:ext uri="{FF2B5EF4-FFF2-40B4-BE49-F238E27FC236}">
                <a16:creationId xmlns:a16="http://schemas.microsoft.com/office/drawing/2014/main" id="{D2BD4918-5831-4725-9A7D-2DA121BE5859}"/>
              </a:ext>
            </a:extLst>
          </p:cNvPr>
          <p:cNvSpPr/>
          <p:nvPr/>
        </p:nvSpPr>
        <p:spPr>
          <a:xfrm>
            <a:off x="3033713" y="3232968"/>
            <a:ext cx="1371600" cy="781050"/>
          </a:xfrm>
          <a:prstGeom prst="homePlate">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GREET REF &amp; OPPOSITION</a:t>
            </a:r>
          </a:p>
        </p:txBody>
      </p:sp>
      <p:sp>
        <p:nvSpPr>
          <p:cNvPr id="34" name="Arrow: Pentagon 33">
            <a:hlinkClick r:id="rId17" action="ppaction://hlinksldjump"/>
            <a:extLst>
              <a:ext uri="{FF2B5EF4-FFF2-40B4-BE49-F238E27FC236}">
                <a16:creationId xmlns:a16="http://schemas.microsoft.com/office/drawing/2014/main" id="{23DA2018-C2E5-422D-AC8A-2F243661A8E9}"/>
              </a:ext>
            </a:extLst>
          </p:cNvPr>
          <p:cNvSpPr/>
          <p:nvPr/>
        </p:nvSpPr>
        <p:spPr>
          <a:xfrm>
            <a:off x="1652588" y="4230991"/>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a:solidFill>
                  <a:srgbClr val="000099"/>
                </a:solidFill>
              </a:rPr>
              <a:t>EQPT CHECK</a:t>
            </a:r>
          </a:p>
        </p:txBody>
      </p:sp>
      <p:sp>
        <p:nvSpPr>
          <p:cNvPr id="35" name="Arrow: Pentagon 34">
            <a:hlinkClick r:id="rId18" action="ppaction://hlinksldjump"/>
            <a:extLst>
              <a:ext uri="{FF2B5EF4-FFF2-40B4-BE49-F238E27FC236}">
                <a16:creationId xmlns:a16="http://schemas.microsoft.com/office/drawing/2014/main" id="{553B9F9A-3455-48D4-AF7A-CFC0947E7537}"/>
              </a:ext>
            </a:extLst>
          </p:cNvPr>
          <p:cNvSpPr/>
          <p:nvPr/>
        </p:nvSpPr>
        <p:spPr>
          <a:xfrm>
            <a:off x="3024188" y="4254803"/>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rgbClr val="000099"/>
                </a:solidFill>
              </a:rPr>
              <a:t>INJURY REPORTING</a:t>
            </a:r>
          </a:p>
        </p:txBody>
      </p:sp>
      <p:sp>
        <p:nvSpPr>
          <p:cNvPr id="36" name="Arrow: Pentagon 35">
            <a:hlinkClick r:id="rId19" action="ppaction://hlinksldjump"/>
            <a:extLst>
              <a:ext uri="{FF2B5EF4-FFF2-40B4-BE49-F238E27FC236}">
                <a16:creationId xmlns:a16="http://schemas.microsoft.com/office/drawing/2014/main" id="{7EFAE021-0886-420C-9B0D-CD6AA7EBA8DE}"/>
              </a:ext>
            </a:extLst>
          </p:cNvPr>
          <p:cNvSpPr/>
          <p:nvPr/>
        </p:nvSpPr>
        <p:spPr>
          <a:xfrm>
            <a:off x="4367212" y="4235753"/>
            <a:ext cx="1371600" cy="781050"/>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a:solidFill>
                  <a:srgbClr val="000099"/>
                </a:solidFill>
              </a:rPr>
              <a:t>RESULT – CONFIRM WITH REF</a:t>
            </a:r>
          </a:p>
        </p:txBody>
      </p:sp>
      <p:sp>
        <p:nvSpPr>
          <p:cNvPr id="38" name="Arrow: Pentagon 37">
            <a:hlinkClick r:id="rId20" action="ppaction://hlinksldjump"/>
            <a:extLst>
              <a:ext uri="{FF2B5EF4-FFF2-40B4-BE49-F238E27FC236}">
                <a16:creationId xmlns:a16="http://schemas.microsoft.com/office/drawing/2014/main" id="{7D53D212-6D74-41F2-A72F-E0618E20CFBE}"/>
              </a:ext>
            </a:extLst>
          </p:cNvPr>
          <p:cNvSpPr/>
          <p:nvPr/>
        </p:nvSpPr>
        <p:spPr>
          <a:xfrm>
            <a:off x="5691186" y="1263115"/>
            <a:ext cx="1371600" cy="781050"/>
          </a:xfrm>
          <a:prstGeom prst="homePlat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TRANSPORT REQUEST</a:t>
            </a:r>
          </a:p>
        </p:txBody>
      </p:sp>
      <p:sp>
        <p:nvSpPr>
          <p:cNvPr id="28" name="Arrow: Pentagon 27">
            <a:hlinkClick r:id="rId21" action="ppaction://hlinksldjump"/>
            <a:extLst>
              <a:ext uri="{FF2B5EF4-FFF2-40B4-BE49-F238E27FC236}">
                <a16:creationId xmlns:a16="http://schemas.microsoft.com/office/drawing/2014/main" id="{6E062856-06A2-41B6-9268-D5AE93F60819}"/>
              </a:ext>
            </a:extLst>
          </p:cNvPr>
          <p:cNvSpPr/>
          <p:nvPr/>
        </p:nvSpPr>
        <p:spPr>
          <a:xfrm>
            <a:off x="6954385" y="263337"/>
            <a:ext cx="1371600" cy="781050"/>
          </a:xfrm>
          <a:prstGeom prst="homePlat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GMS</a:t>
            </a:r>
          </a:p>
          <a:p>
            <a:pPr algn="ctr"/>
            <a:r>
              <a:rPr lang="en-GB" sz="1200" b="1"/>
              <a:t>LINKS</a:t>
            </a:r>
          </a:p>
        </p:txBody>
      </p:sp>
      <p:sp>
        <p:nvSpPr>
          <p:cNvPr id="29" name="Arrow: Pentagon 28">
            <a:hlinkClick r:id="rId22" action="ppaction://hlinksldjump"/>
            <a:extLst>
              <a:ext uri="{FF2B5EF4-FFF2-40B4-BE49-F238E27FC236}">
                <a16:creationId xmlns:a16="http://schemas.microsoft.com/office/drawing/2014/main" id="{CC05B21E-4D47-4337-9FD5-495FFE4A5ED2}"/>
              </a:ext>
            </a:extLst>
          </p:cNvPr>
          <p:cNvSpPr/>
          <p:nvPr/>
        </p:nvSpPr>
        <p:spPr>
          <a:xfrm>
            <a:off x="8221778" y="25196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hlinkClick r:id="rId22" action="ppaction://hlinksldjump"/>
              </a:rPr>
              <a:t>COMPETITION</a:t>
            </a:r>
            <a:r>
              <a:rPr lang="en-GB" sz="1200"/>
              <a:t> ENTRY</a:t>
            </a:r>
          </a:p>
        </p:txBody>
      </p:sp>
      <p:sp>
        <p:nvSpPr>
          <p:cNvPr id="33" name="Arrow: Pentagon 32">
            <a:hlinkClick r:id="rId23" action="ppaction://hlinksldjump"/>
            <a:extLst>
              <a:ext uri="{FF2B5EF4-FFF2-40B4-BE49-F238E27FC236}">
                <a16:creationId xmlns:a16="http://schemas.microsoft.com/office/drawing/2014/main" id="{A0E2D02E-C31E-4B45-9FD9-B75F90F3A0B9}"/>
              </a:ext>
            </a:extLst>
          </p:cNvPr>
          <p:cNvSpPr/>
          <p:nvPr/>
        </p:nvSpPr>
        <p:spPr>
          <a:xfrm>
            <a:off x="9518315" y="240593"/>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ALTERNATE FORMAT</a:t>
            </a:r>
          </a:p>
          <a:p>
            <a:pPr algn="ctr"/>
            <a:r>
              <a:rPr lang="en-GB" sz="1200"/>
              <a:t>RUGBY</a:t>
            </a:r>
          </a:p>
        </p:txBody>
      </p:sp>
      <p:sp>
        <p:nvSpPr>
          <p:cNvPr id="30" name="Arrow: Pentagon 29">
            <a:extLst>
              <a:ext uri="{FF2B5EF4-FFF2-40B4-BE49-F238E27FC236}">
                <a16:creationId xmlns:a16="http://schemas.microsoft.com/office/drawing/2014/main" id="{083958B1-5A69-4C7C-BA59-DCFD9E78E7C4}"/>
              </a:ext>
            </a:extLst>
          </p:cNvPr>
          <p:cNvSpPr/>
          <p:nvPr/>
        </p:nvSpPr>
        <p:spPr>
          <a:xfrm>
            <a:off x="304800" y="5249954"/>
            <a:ext cx="1371600" cy="78105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MISC</a:t>
            </a:r>
          </a:p>
        </p:txBody>
      </p:sp>
      <p:sp>
        <p:nvSpPr>
          <p:cNvPr id="31" name="Arrow: Pentagon 30">
            <a:hlinkClick r:id="rId24" action="ppaction://hlinksldjump"/>
            <a:extLst>
              <a:ext uri="{FF2B5EF4-FFF2-40B4-BE49-F238E27FC236}">
                <a16:creationId xmlns:a16="http://schemas.microsoft.com/office/drawing/2014/main" id="{0DE013DC-76B8-4534-963B-6B5432469B2A}"/>
              </a:ext>
            </a:extLst>
          </p:cNvPr>
          <p:cNvSpPr/>
          <p:nvPr/>
        </p:nvSpPr>
        <p:spPr>
          <a:xfrm>
            <a:off x="1652586" y="5243791"/>
            <a:ext cx="1371600" cy="78105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0099"/>
                </a:solidFill>
              </a:rPr>
              <a:t>TOURING</a:t>
            </a:r>
          </a:p>
        </p:txBody>
      </p:sp>
    </p:spTree>
    <p:extLst>
      <p:ext uri="{BB962C8B-B14F-4D97-AF65-F5344CB8AC3E}">
        <p14:creationId xmlns:p14="http://schemas.microsoft.com/office/powerpoint/2010/main" val="294073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1" name="Arrow: Pentagon 10">
            <a:extLst>
              <a:ext uri="{FF2B5EF4-FFF2-40B4-BE49-F238E27FC236}">
                <a16:creationId xmlns:a16="http://schemas.microsoft.com/office/drawing/2014/main" id="{B9DBF887-81CA-4174-AEBA-B8B86F8888AD}"/>
              </a:ext>
            </a:extLst>
          </p:cNvPr>
          <p:cNvSpPr/>
          <p:nvPr/>
        </p:nvSpPr>
        <p:spPr>
          <a:xfrm>
            <a:off x="1643062"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H&amp;S</a:t>
            </a:r>
          </a:p>
        </p:txBody>
      </p:sp>
      <p:sp>
        <p:nvSpPr>
          <p:cNvPr id="2" name="TextBox 1">
            <a:extLst>
              <a:ext uri="{FF2B5EF4-FFF2-40B4-BE49-F238E27FC236}">
                <a16:creationId xmlns:a16="http://schemas.microsoft.com/office/drawing/2014/main" id="{FD275990-8A0F-4710-8ADC-8CCD49760165}"/>
              </a:ext>
            </a:extLst>
          </p:cNvPr>
          <p:cNvSpPr txBox="1"/>
          <p:nvPr/>
        </p:nvSpPr>
        <p:spPr>
          <a:xfrm>
            <a:off x="454985" y="1168695"/>
            <a:ext cx="6629400" cy="3785652"/>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a:solidFill>
                  <a:schemeClr val="bg1">
                    <a:lumMod val="85000"/>
                  </a:schemeClr>
                </a:solidFill>
              </a:rPr>
              <a:t>Unit should have an existing Risk Assessment that is signed and agreed by Unit SHEF manager and CO.</a:t>
            </a:r>
          </a:p>
          <a:p>
            <a:pPr marL="285750" indent="-285750">
              <a:buFont typeface="Arial" panose="020B0604020202020204" pitchFamily="34" charset="0"/>
              <a:buChar char="•"/>
            </a:pPr>
            <a:r>
              <a:rPr lang="en-GB" sz="2000" b="1">
                <a:solidFill>
                  <a:schemeClr val="bg1">
                    <a:lumMod val="85000"/>
                  </a:schemeClr>
                </a:solidFill>
                <a:hlinkClick r:id="rId2"/>
              </a:rPr>
              <a:t>ARU Website - Generic Risk Assessment</a:t>
            </a:r>
            <a:r>
              <a:rPr lang="en-GB" sz="2000" b="1">
                <a:solidFill>
                  <a:schemeClr val="bg1">
                    <a:lumMod val="85000"/>
                  </a:schemeClr>
                </a:solidFill>
              </a:rPr>
              <a:t>.</a:t>
            </a:r>
          </a:p>
          <a:p>
            <a:pPr marL="285750" indent="-285750">
              <a:buFont typeface="Arial" panose="020B0604020202020204" pitchFamily="34" charset="0"/>
              <a:buChar char="•"/>
            </a:pPr>
            <a:r>
              <a:rPr lang="en-GB" sz="2000" b="1">
                <a:solidFill>
                  <a:schemeClr val="bg1">
                    <a:lumMod val="85000"/>
                  </a:schemeClr>
                </a:solidFill>
              </a:rPr>
              <a:t>Ensure players and match officials have access to RA</a:t>
            </a:r>
          </a:p>
          <a:p>
            <a:pPr marL="285750" indent="-285750">
              <a:buFont typeface="Arial" panose="020B0604020202020204" pitchFamily="34" charset="0"/>
              <a:buChar char="•"/>
            </a:pPr>
            <a:r>
              <a:rPr lang="en-GB" sz="2000" b="1">
                <a:solidFill>
                  <a:schemeClr val="bg1">
                    <a:lumMod val="85000"/>
                  </a:schemeClr>
                </a:solidFill>
              </a:rPr>
              <a:t>Where possible, units should have trained Pitch side First Aiders – RA must reflect if this is not the case and how the unit mitigates the risk.</a:t>
            </a:r>
          </a:p>
          <a:p>
            <a:pPr marL="285750" indent="-285750">
              <a:buFont typeface="Arial" panose="020B0604020202020204" pitchFamily="34" charset="0"/>
              <a:buChar char="•"/>
            </a:pPr>
            <a:r>
              <a:rPr lang="en-GB" sz="2000" b="1">
                <a:solidFill>
                  <a:schemeClr val="bg1">
                    <a:lumMod val="85000"/>
                  </a:schemeClr>
                </a:solidFill>
                <a:cs typeface="Calibri"/>
              </a:rPr>
              <a:t>Pitch side first aider courses are run throughout the season. ROs will be informed of when these are run by the ARU.</a:t>
            </a:r>
            <a:endParaRPr lang="en-GB" sz="2000" b="1">
              <a:solidFill>
                <a:schemeClr val="bg1">
                  <a:lumMod val="85000"/>
                </a:schemeClr>
              </a:solidFill>
            </a:endParaRPr>
          </a:p>
          <a:p>
            <a:pPr marL="285750" indent="-285750">
              <a:buFont typeface="Arial" panose="020B0604020202020204" pitchFamily="34" charset="0"/>
              <a:buChar char="•"/>
            </a:pPr>
            <a:r>
              <a:rPr lang="en-GB" sz="2000" b="1">
                <a:solidFill>
                  <a:schemeClr val="bg1">
                    <a:lumMod val="85000"/>
                  </a:schemeClr>
                </a:solidFill>
              </a:rPr>
              <a:t>ARU website details all additional H&amp;S measures such as concussion training and post match injury reporting </a:t>
            </a:r>
            <a:r>
              <a:rPr lang="en-GB" sz="2000" b="1">
                <a:solidFill>
                  <a:schemeClr val="bg1">
                    <a:lumMod val="85000"/>
                  </a:schemeClr>
                </a:solidFill>
                <a:hlinkClick r:id="rId3"/>
              </a:rPr>
              <a:t>HERE.</a:t>
            </a:r>
            <a:endParaRPr lang="en-GB" sz="2000" b="1">
              <a:solidFill>
                <a:schemeClr val="bg1">
                  <a:lumMod val="85000"/>
                </a:schemeClr>
              </a:solidFill>
            </a:endParaRPr>
          </a:p>
        </p:txBody>
      </p:sp>
      <p:sp>
        <p:nvSpPr>
          <p:cNvPr id="3" name="Rectangle: Beveled 2">
            <a:hlinkClick r:id="rId4" action="ppaction://hlinksldjump"/>
            <a:extLst>
              <a:ext uri="{FF2B5EF4-FFF2-40B4-BE49-F238E27FC236}">
                <a16:creationId xmlns:a16="http://schemas.microsoft.com/office/drawing/2014/main" id="{EA7D6C58-03F7-4893-BD2A-DA29B7BC1BC7}"/>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Tree>
    <p:extLst>
      <p:ext uri="{BB962C8B-B14F-4D97-AF65-F5344CB8AC3E}">
        <p14:creationId xmlns:p14="http://schemas.microsoft.com/office/powerpoint/2010/main" val="385458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2" name="Arrow: Pentagon 11">
            <a:extLst>
              <a:ext uri="{FF2B5EF4-FFF2-40B4-BE49-F238E27FC236}">
                <a16:creationId xmlns:a16="http://schemas.microsoft.com/office/drawing/2014/main" id="{A622C481-0A9C-4DCB-91F9-BEBC7DE898AF}"/>
              </a:ext>
            </a:extLst>
          </p:cNvPr>
          <p:cNvSpPr/>
          <p:nvPr/>
        </p:nvSpPr>
        <p:spPr>
          <a:xfrm>
            <a:off x="2981324" y="251012"/>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AFFILIATION &amp; ACCREDITATION</a:t>
            </a:r>
          </a:p>
        </p:txBody>
      </p:sp>
      <p:sp>
        <p:nvSpPr>
          <p:cNvPr id="30" name="TextBox 29">
            <a:extLst>
              <a:ext uri="{FF2B5EF4-FFF2-40B4-BE49-F238E27FC236}">
                <a16:creationId xmlns:a16="http://schemas.microsoft.com/office/drawing/2014/main" id="{3A9557CD-0E7E-4084-9AF8-029893AC7961}"/>
              </a:ext>
            </a:extLst>
          </p:cNvPr>
          <p:cNvSpPr txBox="1"/>
          <p:nvPr/>
        </p:nvSpPr>
        <p:spPr>
          <a:xfrm>
            <a:off x="476250" y="1562100"/>
            <a:ext cx="6629400" cy="2246769"/>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Units and Corps have to affiliate for insurance purposes.</a:t>
            </a:r>
          </a:p>
          <a:p>
            <a:pPr marL="285750" indent="-285750">
              <a:buFont typeface="Arial" panose="020B0604020202020204" pitchFamily="34" charset="0"/>
              <a:buChar char="•"/>
            </a:pPr>
            <a:r>
              <a:rPr lang="en-GB" sz="2000" b="1">
                <a:solidFill>
                  <a:schemeClr val="bg1">
                    <a:lumMod val="85000"/>
                  </a:schemeClr>
                </a:solidFill>
              </a:rPr>
              <a:t>Affiliation is required even if the unit only play inter Regimental matched.</a:t>
            </a:r>
          </a:p>
          <a:p>
            <a:pPr marL="285750" indent="-285750">
              <a:buFont typeface="Arial" panose="020B0604020202020204" pitchFamily="34" charset="0"/>
              <a:buChar char="•"/>
            </a:pPr>
            <a:r>
              <a:rPr lang="en-GB" sz="2000" b="1">
                <a:solidFill>
                  <a:schemeClr val="bg1">
                    <a:lumMod val="85000"/>
                  </a:schemeClr>
                </a:solidFill>
              </a:rPr>
              <a:t>Payment must be made via BACS.</a:t>
            </a:r>
          </a:p>
          <a:p>
            <a:pPr marL="285750" indent="-285750">
              <a:buFont typeface="Arial" panose="020B0604020202020204" pitchFamily="34" charset="0"/>
              <a:buChar char="•"/>
            </a:pPr>
            <a:r>
              <a:rPr lang="en-GB" sz="2000" b="1">
                <a:solidFill>
                  <a:schemeClr val="bg1">
                    <a:lumMod val="85000"/>
                  </a:schemeClr>
                </a:solidFill>
              </a:rPr>
              <a:t>Affiliation can be completed </a:t>
            </a:r>
            <a:r>
              <a:rPr lang="en-GB" sz="2000" b="1">
                <a:solidFill>
                  <a:schemeClr val="bg1">
                    <a:lumMod val="85000"/>
                  </a:schemeClr>
                </a:solidFill>
                <a:hlinkClick r:id="rId2"/>
              </a:rPr>
              <a:t>here</a:t>
            </a:r>
            <a:r>
              <a:rPr lang="en-GB" sz="2000" b="1">
                <a:solidFill>
                  <a:schemeClr val="bg1">
                    <a:lumMod val="85000"/>
                  </a:schemeClr>
                </a:solidFill>
              </a:rPr>
              <a:t> or by using the following QR code:</a:t>
            </a:r>
          </a:p>
          <a:p>
            <a:endParaRPr lang="en-GB" sz="2000">
              <a:solidFill>
                <a:schemeClr val="bg1">
                  <a:lumMod val="85000"/>
                </a:schemeClr>
              </a:solidFill>
            </a:endParaRPr>
          </a:p>
        </p:txBody>
      </p:sp>
      <p:sp>
        <p:nvSpPr>
          <p:cNvPr id="7" name="Rectangle: Beveled 6">
            <a:hlinkClick r:id="rId3" action="ppaction://hlinksldjump"/>
            <a:extLst>
              <a:ext uri="{FF2B5EF4-FFF2-40B4-BE49-F238E27FC236}">
                <a16:creationId xmlns:a16="http://schemas.microsoft.com/office/drawing/2014/main" id="{7F7393BF-F309-4D87-9571-D49EF1CF67CB}"/>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pic>
        <p:nvPicPr>
          <p:cNvPr id="3" name="Picture 2" descr="Qr code&#10;&#10;Description automatically generated">
            <a:extLst>
              <a:ext uri="{FF2B5EF4-FFF2-40B4-BE49-F238E27FC236}">
                <a16:creationId xmlns:a16="http://schemas.microsoft.com/office/drawing/2014/main" id="{8A3DF915-8655-4A02-954E-7728751B5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537" y="3302674"/>
            <a:ext cx="1266825" cy="1266825"/>
          </a:xfrm>
          <a:prstGeom prst="rect">
            <a:avLst/>
          </a:prstGeom>
        </p:spPr>
      </p:pic>
      <p:sp>
        <p:nvSpPr>
          <p:cNvPr id="9" name="TextBox 8">
            <a:extLst>
              <a:ext uri="{FF2B5EF4-FFF2-40B4-BE49-F238E27FC236}">
                <a16:creationId xmlns:a16="http://schemas.microsoft.com/office/drawing/2014/main" id="{608B6EBA-C4E4-4E4F-95EC-79B7579DD83D}"/>
              </a:ext>
            </a:extLst>
          </p:cNvPr>
          <p:cNvSpPr txBox="1"/>
          <p:nvPr/>
        </p:nvSpPr>
        <p:spPr>
          <a:xfrm>
            <a:off x="476250" y="4569499"/>
            <a:ext cx="6629400" cy="400110"/>
          </a:xfrm>
          <a:prstGeom prst="rect">
            <a:avLst/>
          </a:prstGeom>
          <a:noFill/>
          <a:effectLst>
            <a:outerShdw blurRad="50800" dist="50800" dir="5400000" algn="ctr" rotWithShape="0">
              <a:schemeClr val="tx1"/>
            </a:outerShdw>
          </a:effectLst>
        </p:spPr>
        <p:txBody>
          <a:bodyPr wrap="square" rtlCol="0">
            <a:spAutoFit/>
          </a:bodyPr>
          <a:lstStyle/>
          <a:p>
            <a:r>
              <a:rPr lang="en-GB" sz="2000" b="1">
                <a:solidFill>
                  <a:schemeClr val="bg1">
                    <a:lumMod val="85000"/>
                  </a:schemeClr>
                </a:solidFill>
              </a:rPr>
              <a:t>Accreditation</a:t>
            </a:r>
          </a:p>
        </p:txBody>
      </p:sp>
      <p:sp>
        <p:nvSpPr>
          <p:cNvPr id="11" name="TextBox 10">
            <a:extLst>
              <a:ext uri="{FF2B5EF4-FFF2-40B4-BE49-F238E27FC236}">
                <a16:creationId xmlns:a16="http://schemas.microsoft.com/office/drawing/2014/main" id="{95D1D4F8-74A1-4D7E-93B9-E2F56DBB696F}"/>
              </a:ext>
            </a:extLst>
          </p:cNvPr>
          <p:cNvSpPr txBox="1"/>
          <p:nvPr/>
        </p:nvSpPr>
        <p:spPr>
          <a:xfrm>
            <a:off x="476250" y="1168153"/>
            <a:ext cx="6629400" cy="400110"/>
          </a:xfrm>
          <a:prstGeom prst="rect">
            <a:avLst/>
          </a:prstGeom>
          <a:noFill/>
          <a:effectLst>
            <a:outerShdw blurRad="50800" dist="50800" dir="5400000" algn="ctr" rotWithShape="0">
              <a:schemeClr val="tx1"/>
            </a:outerShdw>
          </a:effectLst>
        </p:spPr>
        <p:txBody>
          <a:bodyPr wrap="square" rtlCol="0">
            <a:spAutoFit/>
          </a:bodyPr>
          <a:lstStyle/>
          <a:p>
            <a:r>
              <a:rPr lang="en-GB" sz="2000" b="1">
                <a:solidFill>
                  <a:schemeClr val="bg1">
                    <a:lumMod val="85000"/>
                  </a:schemeClr>
                </a:solidFill>
              </a:rPr>
              <a:t>Affiliation</a:t>
            </a:r>
          </a:p>
        </p:txBody>
      </p:sp>
      <p:sp>
        <p:nvSpPr>
          <p:cNvPr id="13" name="TextBox 12">
            <a:extLst>
              <a:ext uri="{FF2B5EF4-FFF2-40B4-BE49-F238E27FC236}">
                <a16:creationId xmlns:a16="http://schemas.microsoft.com/office/drawing/2014/main" id="{CB024234-6DA7-4549-9E59-CEC47F2F31F5}"/>
              </a:ext>
            </a:extLst>
          </p:cNvPr>
          <p:cNvSpPr txBox="1"/>
          <p:nvPr/>
        </p:nvSpPr>
        <p:spPr>
          <a:xfrm>
            <a:off x="476250" y="4969609"/>
            <a:ext cx="6629400" cy="1938992"/>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All Corps must complete Accreditation Self Assessment (found </a:t>
            </a:r>
            <a:r>
              <a:rPr lang="en-GB" sz="2000" b="1">
                <a:solidFill>
                  <a:schemeClr val="bg1">
                    <a:lumMod val="85000"/>
                  </a:schemeClr>
                </a:solidFill>
                <a:hlinkClick r:id="rId5"/>
              </a:rPr>
              <a:t>here </a:t>
            </a:r>
            <a:r>
              <a:rPr lang="en-GB" sz="2000" b="1">
                <a:solidFill>
                  <a:schemeClr val="bg1">
                    <a:lumMod val="85000"/>
                  </a:schemeClr>
                </a:solidFill>
              </a:rPr>
              <a:t>) and submit to Dir of Community for review (Email to marc.wilding962@mod.gov.uk)</a:t>
            </a:r>
          </a:p>
          <a:p>
            <a:pPr marL="285750" indent="-285750">
              <a:buFont typeface="Arial" panose="020B0604020202020204" pitchFamily="34" charset="0"/>
              <a:buChar char="•"/>
            </a:pPr>
            <a:r>
              <a:rPr lang="en-GB" sz="2000" b="1">
                <a:solidFill>
                  <a:schemeClr val="bg1">
                    <a:lumMod val="85000"/>
                  </a:schemeClr>
                </a:solidFill>
              </a:rPr>
              <a:t>Corps are to conduct an annual review of Accreditation with Dir of Community rugby.</a:t>
            </a:r>
          </a:p>
          <a:p>
            <a:endParaRPr lang="en-GB" sz="2000">
              <a:solidFill>
                <a:schemeClr val="bg1">
                  <a:lumMod val="85000"/>
                </a:schemeClr>
              </a:solidFill>
            </a:endParaRPr>
          </a:p>
        </p:txBody>
      </p:sp>
    </p:spTree>
    <p:extLst>
      <p:ext uri="{BB962C8B-B14F-4D97-AF65-F5344CB8AC3E}">
        <p14:creationId xmlns:p14="http://schemas.microsoft.com/office/powerpoint/2010/main" val="196699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4" name="Arrow: Pentagon 13">
            <a:extLst>
              <a:ext uri="{FF2B5EF4-FFF2-40B4-BE49-F238E27FC236}">
                <a16:creationId xmlns:a16="http://schemas.microsoft.com/office/drawing/2014/main" id="{23468B94-0456-4A8D-9DBB-2AB424162BD5}"/>
              </a:ext>
            </a:extLst>
          </p:cNvPr>
          <p:cNvSpPr/>
          <p:nvPr/>
        </p:nvSpPr>
        <p:spPr>
          <a:xfrm>
            <a:off x="4319586"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CONSTITUTION</a:t>
            </a:r>
          </a:p>
        </p:txBody>
      </p:sp>
      <p:sp>
        <p:nvSpPr>
          <p:cNvPr id="30" name="TextBox 29">
            <a:extLst>
              <a:ext uri="{FF2B5EF4-FFF2-40B4-BE49-F238E27FC236}">
                <a16:creationId xmlns:a16="http://schemas.microsoft.com/office/drawing/2014/main" id="{9B3922D3-CE2E-4A3F-A351-50B0BC338927}"/>
              </a:ext>
            </a:extLst>
          </p:cNvPr>
          <p:cNvSpPr txBox="1"/>
          <p:nvPr/>
        </p:nvSpPr>
        <p:spPr>
          <a:xfrm>
            <a:off x="476250" y="1562100"/>
            <a:ext cx="6629400" cy="2554545"/>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a:solidFill>
                  <a:schemeClr val="bg1">
                    <a:lumMod val="85000"/>
                  </a:schemeClr>
                </a:solidFill>
              </a:rPr>
              <a:t>Units &amp; Corps are advised to write a Constitution.</a:t>
            </a:r>
          </a:p>
          <a:p>
            <a:pPr marL="285750" indent="-285750">
              <a:buFont typeface="Arial" panose="020B0604020202020204" pitchFamily="34" charset="0"/>
              <a:buChar char="•"/>
            </a:pPr>
            <a:r>
              <a:rPr lang="en-GB" sz="2000" b="1">
                <a:solidFill>
                  <a:schemeClr val="bg1">
                    <a:lumMod val="85000"/>
                  </a:schemeClr>
                </a:solidFill>
              </a:rPr>
              <a:t>All civilian clubs, as members of the RFU must have a constitution. </a:t>
            </a:r>
          </a:p>
          <a:p>
            <a:pPr marL="285750" indent="-285750">
              <a:buFont typeface="Arial" panose="020B0604020202020204" pitchFamily="34" charset="0"/>
              <a:buChar char="•"/>
            </a:pPr>
            <a:r>
              <a:rPr lang="en-GB" sz="2000" b="1">
                <a:solidFill>
                  <a:schemeClr val="bg1">
                    <a:lumMod val="85000"/>
                  </a:schemeClr>
                </a:solidFill>
              </a:rPr>
              <a:t>A draft Constitution can be found on the ARU webpage.</a:t>
            </a:r>
          </a:p>
          <a:p>
            <a:pPr marL="285750" indent="-285750">
              <a:buFont typeface="Arial" panose="020B0604020202020204" pitchFamily="34" charset="0"/>
              <a:buChar char="•"/>
            </a:pPr>
            <a:r>
              <a:rPr lang="en-GB" sz="2000" b="1">
                <a:solidFill>
                  <a:schemeClr val="bg1">
                    <a:lumMod val="85000"/>
                  </a:schemeClr>
                </a:solidFill>
              </a:rPr>
              <a:t>All military ‘clubs’ </a:t>
            </a:r>
            <a:r>
              <a:rPr lang="en-GB" sz="2000" b="1" err="1">
                <a:solidFill>
                  <a:schemeClr val="bg1">
                    <a:lumMod val="85000"/>
                  </a:schemeClr>
                </a:solidFill>
              </a:rPr>
              <a:t>ie</a:t>
            </a:r>
            <a:r>
              <a:rPr lang="en-GB" sz="2000" b="1">
                <a:solidFill>
                  <a:schemeClr val="bg1">
                    <a:lumMod val="85000"/>
                  </a:schemeClr>
                </a:solidFill>
              </a:rPr>
              <a:t> those that have more than one team (such as Corps) should ensure that there is a reference to all of the teams that they manage (</a:t>
            </a:r>
            <a:r>
              <a:rPr lang="en-GB" sz="2000" b="1" err="1">
                <a:solidFill>
                  <a:schemeClr val="bg1">
                    <a:lumMod val="85000"/>
                  </a:schemeClr>
                </a:solidFill>
              </a:rPr>
              <a:t>ie</a:t>
            </a:r>
            <a:r>
              <a:rPr lang="en-GB" sz="2000" b="1">
                <a:solidFill>
                  <a:schemeClr val="bg1">
                    <a:lumMod val="85000"/>
                  </a:schemeClr>
                </a:solidFill>
              </a:rPr>
              <a:t> Masters, Women’s or Dev teams)</a:t>
            </a:r>
            <a:endParaRPr lang="en-GB" sz="2000" b="1">
              <a:solidFill>
                <a:schemeClr val="bg1">
                  <a:lumMod val="85000"/>
                </a:schemeClr>
              </a:solidFill>
              <a:cs typeface="Calibri"/>
            </a:endParaRPr>
          </a:p>
        </p:txBody>
      </p:sp>
      <p:sp>
        <p:nvSpPr>
          <p:cNvPr id="7" name="Rectangle: Beveled 6">
            <a:hlinkClick r:id="rId2" action="ppaction://hlinksldjump"/>
            <a:extLst>
              <a:ext uri="{FF2B5EF4-FFF2-40B4-BE49-F238E27FC236}">
                <a16:creationId xmlns:a16="http://schemas.microsoft.com/office/drawing/2014/main" id="{E69EA125-4C7E-4EB9-9A9E-A1DDE6FB3A32}"/>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Tree>
    <p:extLst>
      <p:ext uri="{BB962C8B-B14F-4D97-AF65-F5344CB8AC3E}">
        <p14:creationId xmlns:p14="http://schemas.microsoft.com/office/powerpoint/2010/main" val="137208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13" name="Arrow: Pentagon 12">
            <a:hlinkClick r:id="rId2" action="ppaction://hlinksldjump"/>
            <a:extLst>
              <a:ext uri="{FF2B5EF4-FFF2-40B4-BE49-F238E27FC236}">
                <a16:creationId xmlns:a16="http://schemas.microsoft.com/office/drawing/2014/main" id="{4C56DE28-852C-45C9-9999-56A3C8099FA2}"/>
              </a:ext>
            </a:extLst>
          </p:cNvPr>
          <p:cNvSpPr/>
          <p:nvPr/>
        </p:nvSpPr>
        <p:spPr>
          <a:xfrm>
            <a:off x="5657848" y="263338"/>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t>GMS</a:t>
            </a:r>
          </a:p>
          <a:p>
            <a:pPr algn="ctr"/>
            <a:r>
              <a:rPr lang="en-GB" sz="1200">
                <a:cs typeface="Calibri"/>
              </a:rPr>
              <a:t>OVERVIEW</a:t>
            </a:r>
          </a:p>
        </p:txBody>
      </p:sp>
      <p:sp>
        <p:nvSpPr>
          <p:cNvPr id="30" name="Rectangle: Beveled 29">
            <a:hlinkClick r:id="rId3" action="ppaction://hlinksldjump"/>
            <a:extLst>
              <a:ext uri="{FF2B5EF4-FFF2-40B4-BE49-F238E27FC236}">
                <a16:creationId xmlns:a16="http://schemas.microsoft.com/office/drawing/2014/main" id="{10E9B57B-BA28-4A31-92C8-894DBDDE40CE}"/>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31" name="TextBox 30">
            <a:extLst>
              <a:ext uri="{FF2B5EF4-FFF2-40B4-BE49-F238E27FC236}">
                <a16:creationId xmlns:a16="http://schemas.microsoft.com/office/drawing/2014/main" id="{96A57A99-AE68-48DC-801C-40794106C304}"/>
              </a:ext>
            </a:extLst>
          </p:cNvPr>
          <p:cNvSpPr txBox="1"/>
          <p:nvPr/>
        </p:nvSpPr>
        <p:spPr>
          <a:xfrm>
            <a:off x="476250" y="1562100"/>
            <a:ext cx="6629400" cy="4093428"/>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a:solidFill>
                  <a:schemeClr val="bg1">
                    <a:lumMod val="85000"/>
                  </a:schemeClr>
                </a:solidFill>
              </a:rPr>
              <a:t>GMS (Game Management System) is the RFU’s principal tool for managing the community game.</a:t>
            </a:r>
          </a:p>
          <a:p>
            <a:pPr marL="285750" indent="-285750">
              <a:buFont typeface="Arial" panose="020B0604020202020204" pitchFamily="34" charset="0"/>
              <a:buChar char="•"/>
            </a:pPr>
            <a:r>
              <a:rPr lang="en-GB" sz="2000" b="1">
                <a:solidFill>
                  <a:schemeClr val="bg1">
                    <a:lumMod val="85000"/>
                  </a:schemeClr>
                </a:solidFill>
              </a:rPr>
              <a:t>All pers involved (RO, Team Manager, Coach, Players) must be registered on GMS.</a:t>
            </a:r>
          </a:p>
          <a:p>
            <a:pPr marL="285750" indent="-285750">
              <a:buFont typeface="Arial" panose="020B0604020202020204" pitchFamily="34" charset="0"/>
              <a:buChar char="•"/>
            </a:pPr>
            <a:r>
              <a:rPr lang="en-GB" sz="2000" b="1">
                <a:solidFill>
                  <a:schemeClr val="bg1">
                    <a:lumMod val="85000"/>
                  </a:schemeClr>
                </a:solidFill>
              </a:rPr>
              <a:t>People can be registered in multiple roles and teams – they should only have one GMS account however.</a:t>
            </a:r>
            <a:endParaRPr lang="en-GB" sz="2000" b="1">
              <a:solidFill>
                <a:schemeClr val="bg1">
                  <a:lumMod val="85000"/>
                </a:schemeClr>
              </a:solidFill>
              <a:cs typeface="Calibri"/>
            </a:endParaRPr>
          </a:p>
          <a:p>
            <a:pPr marL="285750" indent="-285750">
              <a:buFont typeface="Arial" panose="020B0604020202020204" pitchFamily="34" charset="0"/>
              <a:buChar char="•"/>
            </a:pPr>
            <a:r>
              <a:rPr lang="en-GB" sz="2000" b="1">
                <a:solidFill>
                  <a:schemeClr val="bg1">
                    <a:lumMod val="85000"/>
                  </a:schemeClr>
                </a:solidFill>
              </a:rPr>
              <a:t>Players should be placed as ‘unregistered’ against all mil teams – this ensures that there is no conflict if they also play civilian rugby.</a:t>
            </a:r>
          </a:p>
          <a:p>
            <a:pPr marL="285750" indent="-285750">
              <a:buFont typeface="Arial" panose="020B0604020202020204" pitchFamily="34" charset="0"/>
              <a:buChar char="•"/>
            </a:pPr>
            <a:r>
              <a:rPr lang="en-GB" sz="2000" b="1">
                <a:solidFill>
                  <a:schemeClr val="bg1">
                    <a:lumMod val="85000"/>
                  </a:schemeClr>
                </a:solidFill>
              </a:rPr>
              <a:t>It is the responsibility of ROs and Team Managers to ensure that all players are registered to ensure that Electronic Match cards are accurate.</a:t>
            </a:r>
            <a:endParaRPr lang="en-GB" sz="2000" b="1" u="sng">
              <a:solidFill>
                <a:schemeClr val="bg1">
                  <a:lumMod val="85000"/>
                </a:schemeClr>
              </a:solidFill>
            </a:endParaRPr>
          </a:p>
          <a:p>
            <a:pPr marL="285750" indent="-285750">
              <a:buFont typeface="Arial" panose="020B0604020202020204" pitchFamily="34" charset="0"/>
              <a:buChar char="•"/>
            </a:pPr>
            <a:endParaRPr lang="en-GB" sz="2000">
              <a:solidFill>
                <a:schemeClr val="bg1">
                  <a:lumMod val="85000"/>
                </a:schemeClr>
              </a:solidFill>
              <a:cs typeface="Calibri"/>
            </a:endParaRPr>
          </a:p>
        </p:txBody>
      </p:sp>
    </p:spTree>
    <p:extLst>
      <p:ext uri="{BB962C8B-B14F-4D97-AF65-F5344CB8AC3E}">
        <p14:creationId xmlns:p14="http://schemas.microsoft.com/office/powerpoint/2010/main" val="190306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30" name="Rectangle: Beveled 29">
            <a:hlinkClick r:id="rId2" action="ppaction://hlinksldjump"/>
            <a:extLst>
              <a:ext uri="{FF2B5EF4-FFF2-40B4-BE49-F238E27FC236}">
                <a16:creationId xmlns:a16="http://schemas.microsoft.com/office/drawing/2014/main" id="{10E9B57B-BA28-4A31-92C8-894DBDDE40CE}"/>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31" name="TextBox 30">
            <a:extLst>
              <a:ext uri="{FF2B5EF4-FFF2-40B4-BE49-F238E27FC236}">
                <a16:creationId xmlns:a16="http://schemas.microsoft.com/office/drawing/2014/main" id="{96A57A99-AE68-48DC-801C-40794106C304}"/>
              </a:ext>
            </a:extLst>
          </p:cNvPr>
          <p:cNvSpPr txBox="1"/>
          <p:nvPr/>
        </p:nvSpPr>
        <p:spPr>
          <a:xfrm>
            <a:off x="476250" y="1562100"/>
            <a:ext cx="7732085" cy="4093428"/>
          </a:xfrm>
          <a:prstGeom prst="rect">
            <a:avLst/>
          </a:prstGeom>
          <a:noFill/>
          <a:effectLst>
            <a:outerShdw blurRad="50800" dist="50800" dir="5400000" algn="ctr" rotWithShape="0">
              <a:schemeClr val="tx1"/>
            </a:outerShdw>
          </a:effectLst>
        </p:spPr>
        <p:txBody>
          <a:bodyPr wrap="square" lIns="91440" tIns="45720" rIns="91440" bIns="45720" rtlCol="0" anchor="t">
            <a:spAutoFit/>
          </a:bodyPr>
          <a:lstStyle/>
          <a:p>
            <a:pPr marL="285750" indent="-285750">
              <a:buFont typeface="Arial" panose="020B0604020202020204" pitchFamily="34" charset="0"/>
              <a:buChar char="•"/>
            </a:pPr>
            <a:r>
              <a:rPr lang="en-GB" sz="2000" b="1">
                <a:solidFill>
                  <a:schemeClr val="bg1">
                    <a:lumMod val="85000"/>
                  </a:schemeClr>
                </a:solidFill>
              </a:rPr>
              <a:t>Create a GMS account </a:t>
            </a:r>
            <a:r>
              <a:rPr lang="en-GB" sz="2000" b="1">
                <a:ea typeface="+mn-lt"/>
                <a:cs typeface="+mn-lt"/>
                <a:hlinkClick r:id="rId3"/>
              </a:rPr>
              <a:t>Here</a:t>
            </a:r>
          </a:p>
          <a:p>
            <a:pPr marL="285750" indent="-285750">
              <a:buFont typeface="Arial" panose="020B0604020202020204" pitchFamily="34" charset="0"/>
              <a:buChar char="•"/>
            </a:pPr>
            <a:r>
              <a:rPr lang="en-GB" sz="2000" b="1">
                <a:solidFill>
                  <a:schemeClr val="bg1">
                    <a:lumMod val="95000"/>
                  </a:schemeClr>
                </a:solidFill>
                <a:cs typeface="Calibri"/>
              </a:rPr>
              <a:t>Add people to GMS </a:t>
            </a:r>
            <a:r>
              <a:rPr lang="en-GB" sz="2000" b="1">
                <a:ea typeface="+mn-lt"/>
                <a:cs typeface="+mn-lt"/>
                <a:hlinkClick r:id="rId4"/>
              </a:rPr>
              <a:t>Here</a:t>
            </a:r>
            <a:endParaRPr lang="en-GB" sz="2000" b="1">
              <a:ea typeface="+mn-lt"/>
              <a:cs typeface="+mn-lt"/>
            </a:endParaRPr>
          </a:p>
          <a:p>
            <a:pPr marL="285750" indent="-285750">
              <a:buFont typeface="Arial" panose="020B0604020202020204" pitchFamily="34" charset="0"/>
              <a:buChar char="•"/>
            </a:pPr>
            <a:r>
              <a:rPr lang="en-GB" sz="2000" b="1">
                <a:solidFill>
                  <a:schemeClr val="bg1">
                    <a:lumMod val="95000"/>
                  </a:schemeClr>
                </a:solidFill>
                <a:cs typeface="Calibri"/>
              </a:rPr>
              <a:t>Assigning and removing roles </a:t>
            </a:r>
            <a:r>
              <a:rPr lang="en-GB" sz="2000" b="1">
                <a:ea typeface="+mn-lt"/>
                <a:cs typeface="+mn-lt"/>
                <a:hlinkClick r:id="rId5"/>
              </a:rPr>
              <a:t>Here</a:t>
            </a:r>
            <a:endParaRPr lang="en-GB" sz="2000" b="1">
              <a:cs typeface="Calibri"/>
            </a:endParaRPr>
          </a:p>
          <a:p>
            <a:pPr marL="285750" indent="-285750">
              <a:buFont typeface="Arial" panose="020B0604020202020204" pitchFamily="34" charset="0"/>
              <a:buChar char="•"/>
            </a:pPr>
            <a:r>
              <a:rPr lang="en-GB" sz="2000" b="1">
                <a:solidFill>
                  <a:schemeClr val="bg1">
                    <a:lumMod val="95000"/>
                  </a:schemeClr>
                </a:solidFill>
                <a:cs typeface="Calibri"/>
              </a:rPr>
              <a:t>Assigning Coach &amp; Team Manager roles </a:t>
            </a:r>
            <a:r>
              <a:rPr lang="en-GB" sz="2000" b="1">
                <a:ea typeface="+mn-lt"/>
                <a:cs typeface="+mn-lt"/>
                <a:hlinkClick r:id="rId6"/>
              </a:rPr>
              <a:t>Here</a:t>
            </a:r>
            <a:r>
              <a:rPr lang="en-GB" sz="2000" b="1">
                <a:ea typeface="+mn-lt"/>
                <a:cs typeface="+mn-lt"/>
              </a:rPr>
              <a:t> </a:t>
            </a:r>
            <a:endParaRPr lang="en-GB" sz="2000" b="1">
              <a:solidFill>
                <a:schemeClr val="bg1">
                  <a:lumMod val="95000"/>
                </a:schemeClr>
              </a:solidFill>
              <a:cs typeface="Calibri"/>
            </a:endParaRPr>
          </a:p>
          <a:p>
            <a:pPr marL="285750" indent="-285750">
              <a:buFont typeface="Arial" panose="020B0604020202020204" pitchFamily="34" charset="0"/>
              <a:buChar char="•"/>
            </a:pPr>
            <a:r>
              <a:rPr lang="en-GB" sz="2000" b="1">
                <a:solidFill>
                  <a:schemeClr val="bg1">
                    <a:lumMod val="95000"/>
                  </a:schemeClr>
                </a:solidFill>
                <a:cs typeface="Calibri"/>
              </a:rPr>
              <a:t>Fixture FAQs </a:t>
            </a:r>
            <a:r>
              <a:rPr lang="en-GB" sz="2000" b="1">
                <a:ea typeface="+mn-lt"/>
                <a:cs typeface="+mn-lt"/>
                <a:hlinkClick r:id="rId7"/>
              </a:rPr>
              <a:t>Here</a:t>
            </a:r>
            <a:r>
              <a:rPr lang="en-GB" sz="2000" b="1">
                <a:ea typeface="+mn-lt"/>
                <a:cs typeface="+mn-lt"/>
              </a:rPr>
              <a:t> </a:t>
            </a:r>
          </a:p>
          <a:p>
            <a:pPr marL="285750" indent="-285750">
              <a:buFont typeface="Arial" panose="020B0604020202020204" pitchFamily="34" charset="0"/>
              <a:buChar char="•"/>
            </a:pPr>
            <a:r>
              <a:rPr lang="en-GB" sz="2000" b="1">
                <a:solidFill>
                  <a:schemeClr val="bg1"/>
                </a:solidFill>
                <a:ea typeface="+mn-lt"/>
                <a:cs typeface="+mn-lt"/>
              </a:rPr>
              <a:t>Electronic Match Card guidance  </a:t>
            </a:r>
            <a:r>
              <a:rPr lang="en-GB" sz="2000" b="1">
                <a:ea typeface="+mn-lt"/>
                <a:cs typeface="+mn-lt"/>
                <a:hlinkClick r:id="rId8"/>
              </a:rPr>
              <a:t>Here</a:t>
            </a:r>
            <a:endParaRPr lang="en-GB" sz="2000" b="1">
              <a:ea typeface="+mn-lt"/>
              <a:cs typeface="+mn-lt"/>
            </a:endParaRPr>
          </a:p>
          <a:p>
            <a:pPr marL="285750" indent="-285750">
              <a:buFont typeface="Arial" panose="020B0604020202020204" pitchFamily="34" charset="0"/>
              <a:buChar char="•"/>
            </a:pPr>
            <a:r>
              <a:rPr lang="en-GB" sz="2000" b="1">
                <a:solidFill>
                  <a:schemeClr val="bg1"/>
                </a:solidFill>
                <a:ea typeface="+mn-lt"/>
                <a:cs typeface="+mn-lt"/>
              </a:rPr>
              <a:t>Electronic Match Card Step by Step Guide </a:t>
            </a:r>
            <a:r>
              <a:rPr lang="en-GB" sz="2000" b="1">
                <a:ea typeface="+mn-lt"/>
                <a:cs typeface="+mn-lt"/>
                <a:hlinkClick r:id="rId9"/>
              </a:rPr>
              <a:t>Here</a:t>
            </a:r>
            <a:endParaRPr lang="en-GB" sz="2000" b="1">
              <a:cs typeface="Calibri"/>
            </a:endParaRPr>
          </a:p>
          <a:p>
            <a:pPr marL="285750" indent="-285750">
              <a:buFont typeface="Arial" panose="020B0604020202020204" pitchFamily="34" charset="0"/>
              <a:buChar char="•"/>
            </a:pPr>
            <a:r>
              <a:rPr lang="en-GB" sz="2000" b="1">
                <a:solidFill>
                  <a:schemeClr val="bg1"/>
                </a:solidFill>
                <a:ea typeface="+mn-lt"/>
                <a:cs typeface="+mn-lt"/>
                <a:hlinkClick r:id="rId10">
                  <a:extLst>
                    <a:ext uri="{A12FA001-AC4F-418D-AE19-62706E023703}">
                      <ahyp:hlinkClr xmlns:ahyp="http://schemas.microsoft.com/office/drawing/2018/hyperlinkcolor" val="tx"/>
                    </a:ext>
                  </a:extLst>
                </a:hlinkClick>
              </a:rPr>
              <a:t>RFU GMS Site</a:t>
            </a:r>
            <a:r>
              <a:rPr lang="en-GB" sz="2000" b="1">
                <a:solidFill>
                  <a:schemeClr val="bg1"/>
                </a:solidFill>
                <a:ea typeface="+mn-lt"/>
                <a:cs typeface="+mn-lt"/>
              </a:rPr>
              <a:t> for help and guidance. Note, the GMS page does not work well with Mil IT networks.</a:t>
            </a:r>
            <a:endParaRPr lang="en-GB" sz="2000" b="1">
              <a:solidFill>
                <a:schemeClr val="bg1"/>
              </a:solidFill>
              <a:cs typeface="Calibri"/>
            </a:endParaRPr>
          </a:p>
          <a:p>
            <a:pPr marL="285750" indent="-285750">
              <a:buFont typeface="Arial" panose="020B0604020202020204" pitchFamily="34" charset="0"/>
              <a:buChar char="•"/>
            </a:pPr>
            <a:endParaRPr lang="en-GB" sz="2000">
              <a:cs typeface="Calibri"/>
            </a:endParaRPr>
          </a:p>
          <a:p>
            <a:pPr marL="285750" indent="-285750">
              <a:buFont typeface="Arial" panose="020B0604020202020204" pitchFamily="34" charset="0"/>
              <a:buChar char="•"/>
            </a:pPr>
            <a:endParaRPr lang="en-GB" sz="2000">
              <a:cs typeface="Calibri"/>
            </a:endParaRPr>
          </a:p>
          <a:p>
            <a:pPr marL="285750" indent="-285750">
              <a:buFont typeface="Arial" panose="020B0604020202020204" pitchFamily="34" charset="0"/>
              <a:buChar char="•"/>
            </a:pPr>
            <a:endParaRPr lang="en-GB" sz="2000">
              <a:cs typeface="Calibri"/>
            </a:endParaRPr>
          </a:p>
          <a:p>
            <a:pPr marL="285750" indent="-285750">
              <a:buFont typeface="Arial" panose="020B0604020202020204" pitchFamily="34" charset="0"/>
              <a:buChar char="•"/>
            </a:pPr>
            <a:endParaRPr lang="en-GB" sz="2000">
              <a:cs typeface="Calibri"/>
            </a:endParaRPr>
          </a:p>
        </p:txBody>
      </p:sp>
      <p:sp>
        <p:nvSpPr>
          <p:cNvPr id="7" name="Arrow: Pentagon 6">
            <a:hlinkClick r:id="rId11" action="ppaction://hlinksldjump"/>
            <a:extLst>
              <a:ext uri="{FF2B5EF4-FFF2-40B4-BE49-F238E27FC236}">
                <a16:creationId xmlns:a16="http://schemas.microsoft.com/office/drawing/2014/main" id="{C8786BB6-996F-43F9-9899-FC43B2FD1F96}"/>
              </a:ext>
            </a:extLst>
          </p:cNvPr>
          <p:cNvSpPr/>
          <p:nvPr/>
        </p:nvSpPr>
        <p:spPr>
          <a:xfrm>
            <a:off x="6966187" y="263337"/>
            <a:ext cx="1371600" cy="781050"/>
          </a:xfrm>
          <a:prstGeom prst="homePlat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t>GMS</a:t>
            </a:r>
          </a:p>
          <a:p>
            <a:pPr algn="ctr"/>
            <a:r>
              <a:rPr lang="en-GB" sz="1200" b="1">
                <a:cs typeface="Calibri"/>
              </a:rPr>
              <a:t>LINKS</a:t>
            </a:r>
          </a:p>
        </p:txBody>
      </p:sp>
    </p:spTree>
    <p:extLst>
      <p:ext uri="{BB962C8B-B14F-4D97-AF65-F5344CB8AC3E}">
        <p14:creationId xmlns:p14="http://schemas.microsoft.com/office/powerpoint/2010/main" val="391669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0887647-A366-46F7-97D9-BC25E0A11C5E}"/>
              </a:ext>
            </a:extLst>
          </p:cNvPr>
          <p:cNvSpPr/>
          <p:nvPr/>
        </p:nvSpPr>
        <p:spPr>
          <a:xfrm>
            <a:off x="304800" y="257175"/>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PRE SEASON</a:t>
            </a:r>
          </a:p>
        </p:txBody>
      </p:sp>
      <p:sp>
        <p:nvSpPr>
          <p:cNvPr id="5" name="TextBox 4">
            <a:extLst>
              <a:ext uri="{FF2B5EF4-FFF2-40B4-BE49-F238E27FC236}">
                <a16:creationId xmlns:a16="http://schemas.microsoft.com/office/drawing/2014/main" id="{4165C31E-3990-4B5F-B657-6773B2B78682}"/>
              </a:ext>
            </a:extLst>
          </p:cNvPr>
          <p:cNvSpPr txBox="1"/>
          <p:nvPr/>
        </p:nvSpPr>
        <p:spPr>
          <a:xfrm>
            <a:off x="476250" y="1562100"/>
            <a:ext cx="6629400" cy="4401205"/>
          </a:xfrm>
          <a:prstGeom prst="rect">
            <a:avLst/>
          </a:prstGeom>
          <a:noFill/>
          <a:effectLst>
            <a:outerShdw blurRad="50800" dist="50800" dir="5400000" algn="ctr" rotWithShape="0">
              <a:schemeClr val="tx1"/>
            </a:outerShdw>
          </a:effectLst>
        </p:spPr>
        <p:txBody>
          <a:bodyPr wrap="square" rtlCol="0">
            <a:spAutoFit/>
          </a:bodyPr>
          <a:lstStyle/>
          <a:p>
            <a:pPr marL="285750" indent="-285750">
              <a:buFont typeface="Arial" panose="020B0604020202020204" pitchFamily="34" charset="0"/>
              <a:buChar char="•"/>
            </a:pPr>
            <a:r>
              <a:rPr lang="en-GB" sz="2000" b="1">
                <a:solidFill>
                  <a:schemeClr val="bg1">
                    <a:lumMod val="85000"/>
                  </a:schemeClr>
                </a:solidFill>
              </a:rPr>
              <a:t>Ensure you or a delegate attend the ARU Community Rugby AGM</a:t>
            </a:r>
          </a:p>
          <a:p>
            <a:pPr marL="285750" indent="-285750">
              <a:buFont typeface="Arial" panose="020B0604020202020204" pitchFamily="34" charset="0"/>
              <a:buChar char="•"/>
            </a:pPr>
            <a:r>
              <a:rPr lang="en-GB" sz="2000" b="1">
                <a:solidFill>
                  <a:schemeClr val="bg1">
                    <a:lumMod val="85000"/>
                  </a:schemeClr>
                </a:solidFill>
              </a:rPr>
              <a:t>Determine level of competition that you believe your team should play at. Use Chair Unit Rugby as a sounding board if required.</a:t>
            </a:r>
          </a:p>
          <a:p>
            <a:pPr marL="285750" indent="-285750">
              <a:buFont typeface="Arial" panose="020B0604020202020204" pitchFamily="34" charset="0"/>
              <a:buChar char="•"/>
            </a:pPr>
            <a:r>
              <a:rPr lang="en-GB" sz="2000" b="1">
                <a:solidFill>
                  <a:schemeClr val="bg1">
                    <a:lumMod val="85000"/>
                  </a:schemeClr>
                </a:solidFill>
              </a:rPr>
              <a:t>If there is an intent to play league or competition rugby, ensure that you fully understand Regtl FOE before committing to matches. Deconflict against all major </a:t>
            </a:r>
            <a:r>
              <a:rPr lang="en-GB" sz="2000" b="1" err="1">
                <a:solidFill>
                  <a:schemeClr val="bg1">
                    <a:lumMod val="85000"/>
                  </a:schemeClr>
                </a:solidFill>
              </a:rPr>
              <a:t>trg</a:t>
            </a:r>
            <a:r>
              <a:rPr lang="en-GB" sz="2000" b="1">
                <a:solidFill>
                  <a:schemeClr val="bg1">
                    <a:lumMod val="85000"/>
                  </a:schemeClr>
                </a:solidFill>
              </a:rPr>
              <a:t> events/deployments.</a:t>
            </a:r>
          </a:p>
          <a:p>
            <a:pPr marL="285750" indent="-285750">
              <a:buFont typeface="Arial" panose="020B0604020202020204" pitchFamily="34" charset="0"/>
              <a:buChar char="•"/>
            </a:pPr>
            <a:r>
              <a:rPr lang="en-GB" sz="2000" b="1">
                <a:solidFill>
                  <a:schemeClr val="bg1">
                    <a:lumMod val="85000"/>
                  </a:schemeClr>
                </a:solidFill>
              </a:rPr>
              <a:t>Submit confirmed fixture date availability to League/Competition sec within given timeframe.</a:t>
            </a:r>
          </a:p>
          <a:p>
            <a:pPr marL="285750" indent="-285750">
              <a:buFont typeface="Arial" panose="020B0604020202020204" pitchFamily="34" charset="0"/>
              <a:buChar char="•"/>
            </a:pPr>
            <a:r>
              <a:rPr lang="en-GB" sz="2000" b="1">
                <a:solidFill>
                  <a:schemeClr val="bg1">
                    <a:lumMod val="85000"/>
                  </a:schemeClr>
                </a:solidFill>
              </a:rPr>
              <a:t>Top Tip – set up a process for player availability so that you know when and where all interested players are in good time.</a:t>
            </a:r>
          </a:p>
        </p:txBody>
      </p:sp>
      <p:sp>
        <p:nvSpPr>
          <p:cNvPr id="7" name="Rectangle: Beveled 6">
            <a:hlinkClick r:id="rId2" action="ppaction://hlinksldjump"/>
            <a:extLst>
              <a:ext uri="{FF2B5EF4-FFF2-40B4-BE49-F238E27FC236}">
                <a16:creationId xmlns:a16="http://schemas.microsoft.com/office/drawing/2014/main" id="{243AA592-FBA6-44C0-9CD2-F7DBEF81898D}"/>
              </a:ext>
            </a:extLst>
          </p:cNvPr>
          <p:cNvSpPr/>
          <p:nvPr/>
        </p:nvSpPr>
        <p:spPr>
          <a:xfrm>
            <a:off x="10372725" y="6019800"/>
            <a:ext cx="1676400" cy="657225"/>
          </a:xfrm>
          <a:prstGeom prst="beve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0066"/>
                </a:solidFill>
              </a:rPr>
              <a:t>Index</a:t>
            </a:r>
          </a:p>
        </p:txBody>
      </p:sp>
      <p:sp>
        <p:nvSpPr>
          <p:cNvPr id="8" name="Arrow: Pentagon 7">
            <a:extLst>
              <a:ext uri="{FF2B5EF4-FFF2-40B4-BE49-F238E27FC236}">
                <a16:creationId xmlns:a16="http://schemas.microsoft.com/office/drawing/2014/main" id="{8F63ACDE-0DE3-467D-92DE-559780696AF1}"/>
              </a:ext>
            </a:extLst>
          </p:cNvPr>
          <p:cNvSpPr/>
          <p:nvPr/>
        </p:nvSpPr>
        <p:spPr>
          <a:xfrm>
            <a:off x="8304179" y="263337"/>
            <a:ext cx="1371600" cy="781050"/>
          </a:xfrm>
          <a:prstGeom prst="homePlate">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COMPETITION ENTRY</a:t>
            </a:r>
          </a:p>
        </p:txBody>
      </p:sp>
    </p:spTree>
    <p:extLst>
      <p:ext uri="{BB962C8B-B14F-4D97-AF65-F5344CB8AC3E}">
        <p14:creationId xmlns:p14="http://schemas.microsoft.com/office/powerpoint/2010/main" val="492614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9BA0B97568741828A03ED30DE475B" ma:contentTypeVersion="17" ma:contentTypeDescription="Create a new document." ma:contentTypeScope="" ma:versionID="6506f3b0412594ed5134e3dbd3054e7e">
  <xsd:schema xmlns:xsd="http://www.w3.org/2001/XMLSchema" xmlns:xs="http://www.w3.org/2001/XMLSchema" xmlns:p="http://schemas.microsoft.com/office/2006/metadata/properties" xmlns:ns3="e726fe5f-ae8a-496f-b458-225107451bea" xmlns:ns4="55367fe0-0a08-4649-9166-5309afbae358" targetNamespace="http://schemas.microsoft.com/office/2006/metadata/properties" ma:root="true" ma:fieldsID="9cccbace5c17ac51f5c3f773904a56f2" ns3:_="" ns4:_="">
    <xsd:import namespace="e726fe5f-ae8a-496f-b458-225107451bea"/>
    <xsd:import namespace="55367fe0-0a08-4649-9166-5309afbae358"/>
    <xsd:element name="properties">
      <xsd:complexType>
        <xsd:sequence>
          <xsd:element name="documentManagement">
            <xsd:complexType>
              <xsd:all>
                <xsd:element ref="ns3:Source_x0020_Folder_x0020_Path" minOccurs="0"/>
                <xsd:element ref="ns3:File_x0020_System_x0020_Path" minOccurs="0"/>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6fe5f-ae8a-496f-b458-225107451bea" elementFormDefault="qualified">
    <xsd:import namespace="http://schemas.microsoft.com/office/2006/documentManagement/types"/>
    <xsd:import namespace="http://schemas.microsoft.com/office/infopath/2007/PartnerControls"/>
    <xsd:element name="Source_x0020_Folder_x0020_Path" ma:index="8" nillable="true" ma:displayName="Source Folder Path" ma:description="" ma:internalName="Source_x0020_Folder_x0020_Path">
      <xsd:simpleType>
        <xsd:restriction base="dms:Text">
          <xsd:maxLength value="255"/>
        </xsd:restriction>
      </xsd:simpleType>
    </xsd:element>
    <xsd:element name="File_x0020_System_x0020_Path" ma:index="9" nillable="true" ma:displayName="File System Path" ma:description="" ma:internalName="File_x0020_System_x0020_Path">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367fe0-0a08-4649-9166-5309afbae35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_x0020_System_x0020_Path xmlns="e726fe5f-ae8a-496f-b458-225107451bea" xsi:nil="true"/>
    <Source_x0020_Folder_x0020_Path xmlns="e726fe5f-ae8a-496f-b458-225107451bea" xsi:nil="true"/>
    <_activity xmlns="e726fe5f-ae8a-496f-b458-225107451bea" xsi:nil="true"/>
  </documentManagement>
</p:properties>
</file>

<file path=customXml/itemProps1.xml><?xml version="1.0" encoding="utf-8"?>
<ds:datastoreItem xmlns:ds="http://schemas.openxmlformats.org/officeDocument/2006/customXml" ds:itemID="{9D75B386-75DD-4FA9-804D-3F0FEF436CB5}">
  <ds:schemaRefs>
    <ds:schemaRef ds:uri="55367fe0-0a08-4649-9166-5309afbae358"/>
    <ds:schemaRef ds:uri="e726fe5f-ae8a-496f-b458-225107451b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820CC8-20F2-4352-BBCD-2E55F426A6D3}">
  <ds:schemaRefs>
    <ds:schemaRef ds:uri="http://schemas.microsoft.com/sharepoint/v3/contenttype/forms"/>
  </ds:schemaRefs>
</ds:datastoreItem>
</file>

<file path=customXml/itemProps3.xml><?xml version="1.0" encoding="utf-8"?>
<ds:datastoreItem xmlns:ds="http://schemas.openxmlformats.org/officeDocument/2006/customXml" ds:itemID="{1DFB3C83-34A4-441A-9A62-15A0D84FE948}">
  <ds:schemaRefs>
    <ds:schemaRef ds:uri="e726fe5f-ae8a-496f-b458-225107451bea"/>
    <ds:schemaRef ds:uri="http://purl.org/dc/terms/"/>
    <ds:schemaRef ds:uri="http://schemas.openxmlformats.org/package/2006/metadata/core-properties"/>
    <ds:schemaRef ds:uri="http://schemas.microsoft.com/office/2006/documentManagement/types"/>
    <ds:schemaRef ds:uri="55367fe0-0a08-4649-9166-5309afbae35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1961</Words>
  <Application>Microsoft Office PowerPoint</Application>
  <PresentationFormat>Widescreen</PresentationFormat>
  <Paragraphs>232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Wilding, Marc Maj (3UKXX-ES-DIV-TPS-SO2)</dc:creator>
  <cp:lastModifiedBy>Kimberley Fowke - Rugby AO</cp:lastModifiedBy>
  <cp:revision>15</cp:revision>
  <dcterms:created xsi:type="dcterms:W3CDTF">2021-06-17T14:49:51Z</dcterms:created>
  <dcterms:modified xsi:type="dcterms:W3CDTF">2023-07-17T07:41:30Z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0x0101001A09BA0B97568741828A03ED30DE475B</vt:lpwstr>
  </property>
  <property fmtid="{D5CDD505-2E9C-101B-9397-08002B2CF9AE}" pid="3" name="MSIP_Label_d8a60473-494b-4586-a1bb-b0e663054676_Enabled">
    <vt:lpwstr>true</vt:lpwstr>
  </property>
  <property fmtid="{D5CDD505-2E9C-101B-9397-08002B2CF9AE}" pid="4" name="MSIP_Label_d8a60473-494b-4586-a1bb-b0e663054676_SetDate">
    <vt:lpwstr>2022-08-24T15:38:58Z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08a72044-149a-4eba-acd7-e3f692ef66a0</vt:lpwstr>
  </property>
  <property fmtid="{D5CDD505-2E9C-101B-9397-08002B2CF9AE}" pid="9" name="MSIP_Label_d8a60473-494b-4586-a1bb-b0e663054676_ContentBits">
    <vt:lpwstr>0</vt:lpwstr>
  </property>
</Properties>
</file>